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85" r:id="rId3"/>
    <p:sldId id="340" r:id="rId4"/>
    <p:sldId id="339" r:id="rId5"/>
    <p:sldId id="267" r:id="rId6"/>
    <p:sldId id="283" r:id="rId7"/>
    <p:sldId id="282" r:id="rId8"/>
    <p:sldId id="286" r:id="rId9"/>
    <p:sldId id="284" r:id="rId10"/>
    <p:sldId id="287" r:id="rId11"/>
    <p:sldId id="258" r:id="rId12"/>
    <p:sldId id="331" r:id="rId13"/>
    <p:sldId id="260" r:id="rId14"/>
    <p:sldId id="330" r:id="rId15"/>
    <p:sldId id="288" r:id="rId16"/>
    <p:sldId id="289" r:id="rId17"/>
    <p:sldId id="297" r:id="rId18"/>
    <p:sldId id="317" r:id="rId19"/>
    <p:sldId id="302" r:id="rId20"/>
    <p:sldId id="303" r:id="rId21"/>
    <p:sldId id="304" r:id="rId22"/>
    <p:sldId id="305" r:id="rId23"/>
    <p:sldId id="299" r:id="rId24"/>
    <p:sldId id="306" r:id="rId25"/>
    <p:sldId id="309" r:id="rId26"/>
    <p:sldId id="332" r:id="rId27"/>
    <p:sldId id="311" r:id="rId28"/>
    <p:sldId id="313" r:id="rId29"/>
    <p:sldId id="312" r:id="rId30"/>
    <p:sldId id="314" r:id="rId31"/>
    <p:sldId id="310" r:id="rId32"/>
    <p:sldId id="315" r:id="rId33"/>
    <p:sldId id="316" r:id="rId34"/>
    <p:sldId id="319" r:id="rId35"/>
    <p:sldId id="333" r:id="rId36"/>
    <p:sldId id="320" r:id="rId37"/>
    <p:sldId id="334" r:id="rId38"/>
    <p:sldId id="335" r:id="rId39"/>
    <p:sldId id="336" r:id="rId40"/>
    <p:sldId id="337" r:id="rId41"/>
    <p:sldId id="318" r:id="rId42"/>
    <p:sldId id="322" r:id="rId43"/>
    <p:sldId id="321" r:id="rId44"/>
    <p:sldId id="327" r:id="rId45"/>
    <p:sldId id="338" r:id="rId46"/>
    <p:sldId id="323" r:id="rId47"/>
    <p:sldId id="324" r:id="rId48"/>
    <p:sldId id="325" r:id="rId49"/>
    <p:sldId id="326" r:id="rId50"/>
    <p:sldId id="329" r:id="rId51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72" autoAdjust="0"/>
  </p:normalViewPr>
  <p:slideViewPr>
    <p:cSldViewPr>
      <p:cViewPr varScale="1">
        <p:scale>
          <a:sx n="78" d="100"/>
          <a:sy n="78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BAD2A-2846-4F4C-8611-1AA701438009}" type="datetimeFigureOut">
              <a:rPr lang="bg-BG" smtClean="0"/>
              <a:t>19.10.2017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64DAB-C009-49A5-8FDC-630131EBB7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859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64DAB-C009-49A5-8FDC-630131EBB72B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375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64DAB-C009-49A5-8FDC-630131EBB72B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3809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64DAB-C009-49A5-8FDC-630131EBB72B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050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802C-65F4-446B-B877-C76DB764FBC9}" type="datetime1">
              <a:rPr lang="bg-BG" smtClean="0"/>
              <a:t>19.10.2017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615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E389-740D-495C-A030-D70B4F5EDC1A}" type="datetime1">
              <a:rPr lang="bg-BG" smtClean="0"/>
              <a:t>19.10.2017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540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850-3B6E-4214-884F-AD1ED9A2A0D5}" type="datetime1">
              <a:rPr lang="bg-BG" smtClean="0"/>
              <a:t>19.10.2017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159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7895-48C7-4E26-B370-A244FE641FC0}" type="datetime1">
              <a:rPr lang="bg-BG" smtClean="0"/>
              <a:t>19.10.2017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243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AAC2-13B0-40DA-883A-F45C1D838452}" type="datetime1">
              <a:rPr lang="bg-BG" smtClean="0"/>
              <a:t>19.10.2017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767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5B36-CE0F-4F0C-89C5-76A5CA289B1B}" type="datetime1">
              <a:rPr lang="bg-BG" smtClean="0"/>
              <a:t>19.10.2017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006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D582-0427-4FBD-BF3C-BA35DFC83182}" type="datetime1">
              <a:rPr lang="bg-BG" smtClean="0"/>
              <a:t>19.10.2017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819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9C45-7059-42B9-8DA2-FCD0411A593F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322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119E-C00D-4D79-8FA7-D3F70E62570C}" type="datetime1">
              <a:rPr lang="bg-BG" smtClean="0"/>
              <a:t>19.10.2017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627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B8C1-C77C-41D7-94B4-2B3C91B09994}" type="datetime1">
              <a:rPr lang="bg-BG" smtClean="0"/>
              <a:t>19.10.2017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768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D9CB-B02B-4FC1-AED9-D71F1EB5D215}" type="datetime1">
              <a:rPr lang="bg-BG" smtClean="0"/>
              <a:t>19.10.2017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254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867DE-2E52-4333-A962-9A16D2A043E9}" type="datetime1">
              <a:rPr lang="bg-BG" smtClean="0"/>
              <a:t>19.10.2017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02E39-1C73-4122-8CBC-39F25ACF38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465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12968" cy="3096344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C00000"/>
                </a:solidFill>
              </a:rPr>
              <a:t>Проблеми на детското здравеопазване в Република България -</a:t>
            </a:r>
            <a:br>
              <a:rPr lang="bg-BG" sz="3600" b="1" dirty="0" smtClean="0">
                <a:solidFill>
                  <a:srgbClr val="C00000"/>
                </a:solidFill>
              </a:rPr>
            </a:br>
            <a:r>
              <a:rPr lang="bg-BG" sz="3600" b="1" dirty="0" smtClean="0">
                <a:solidFill>
                  <a:srgbClr val="C00000"/>
                </a:solidFill>
              </a:rPr>
              <a:t>През погледа на българските педиатри</a:t>
            </a:r>
            <a:r>
              <a:rPr lang="bg-BG" sz="3600" dirty="0" smtClean="0"/>
              <a:t/>
            </a:r>
            <a:br>
              <a:rPr lang="bg-BG" sz="3600" dirty="0" smtClean="0"/>
            </a:br>
            <a:endParaRPr lang="bg-BG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352928" cy="2016224"/>
          </a:xfrm>
        </p:spPr>
        <p:txBody>
          <a:bodyPr/>
          <a:lstStyle/>
          <a:p>
            <a:r>
              <a:rPr lang="bg-BG" b="1" dirty="0" smtClean="0">
                <a:solidFill>
                  <a:srgbClr val="0000FF"/>
                </a:solidFill>
              </a:rPr>
              <a:t>Кръгла маса</a:t>
            </a:r>
          </a:p>
          <a:p>
            <a:r>
              <a:rPr lang="bg-BG" sz="2400" i="1" dirty="0" smtClean="0">
                <a:solidFill>
                  <a:schemeClr val="tx1"/>
                </a:solidFill>
              </a:rPr>
              <a:t>Комисия по здравеопазване към 44-то Народно събрание</a:t>
            </a:r>
          </a:p>
          <a:p>
            <a:r>
              <a:rPr lang="bg-BG" sz="2400" i="1" dirty="0" smtClean="0">
                <a:solidFill>
                  <a:schemeClr val="tx1"/>
                </a:solidFill>
              </a:rPr>
              <a:t>Българска педиатрична асоциация</a:t>
            </a:r>
          </a:p>
          <a:p>
            <a:r>
              <a:rPr lang="bg-BG" sz="2400" b="1" i="1" dirty="0" smtClean="0">
                <a:solidFill>
                  <a:schemeClr val="tx1"/>
                </a:solidFill>
              </a:rPr>
              <a:t>19 октомври 2017 </a:t>
            </a:r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548A-8709-4B18-8B8E-7ED45D477617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1</a:t>
            </a:fld>
            <a:endParaRPr lang="bg-BG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60815"/>
              </p:ext>
            </p:extLst>
          </p:nvPr>
        </p:nvGraphicFramePr>
        <p:xfrm>
          <a:off x="3779912" y="2564904"/>
          <a:ext cx="1512168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4" imgW="914400" imgH="914400" progId="">
                  <p:embed/>
                </p:oleObj>
              </mc:Choice>
              <mc:Fallback>
                <p:oleObj r:id="rId4" imgW="914400" imgH="914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564904"/>
                        <a:ext cx="1512168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488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567E-AF56-4559-A5BC-B057BC9C0648}" type="datetime1">
              <a:rPr lang="bg-BG" smtClean="0"/>
              <a:t>19.10.2017 г.</a:t>
            </a:fld>
            <a:endParaRPr lang="bg-B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10</a:t>
            </a:fld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107504" y="981674"/>
            <a:ext cx="8856984" cy="5040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4000" b="1" dirty="0" smtClean="0">
              <a:solidFill>
                <a:schemeClr val="tx1"/>
              </a:solidFill>
            </a:endParaRPr>
          </a:p>
          <a:p>
            <a:pPr algn="ctr"/>
            <a:endParaRPr lang="bg-BG" sz="4000" b="1" dirty="0">
              <a:solidFill>
                <a:schemeClr val="tx1"/>
              </a:solidFill>
            </a:endParaRPr>
          </a:p>
          <a:p>
            <a:pPr algn="ctr"/>
            <a:r>
              <a:rPr lang="bg-BG" sz="4000" b="1" dirty="0" smtClean="0">
                <a:solidFill>
                  <a:schemeClr val="tx1"/>
                </a:solidFill>
              </a:rPr>
              <a:t> </a:t>
            </a:r>
            <a:endParaRPr lang="bg-BG" sz="4000" b="1" dirty="0">
              <a:solidFill>
                <a:schemeClr val="tx1"/>
              </a:solidFill>
            </a:endParaRPr>
          </a:p>
          <a:p>
            <a:pPr algn="ctr"/>
            <a:r>
              <a:rPr lang="bg-BG" sz="4000" b="1" dirty="0" smtClean="0">
                <a:solidFill>
                  <a:srgbClr val="0000FF"/>
                </a:solidFill>
              </a:rPr>
              <a:t>Продължаващото медицинско обучение в България не е задължително !</a:t>
            </a:r>
            <a:endParaRPr lang="bg-BG" sz="4000" b="1" dirty="0">
              <a:solidFill>
                <a:srgbClr val="0000FF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23528" y="1484783"/>
            <a:ext cx="484632" cy="18546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1043608" y="1484784"/>
            <a:ext cx="7776864" cy="18722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600" b="1" dirty="0" smtClean="0">
              <a:solidFill>
                <a:schemeClr val="tx1"/>
              </a:solidFill>
            </a:endParaRPr>
          </a:p>
          <a:p>
            <a:pPr algn="ctr"/>
            <a:r>
              <a:rPr lang="bg-BG" sz="3600" b="1" dirty="0" smtClean="0">
                <a:solidFill>
                  <a:schemeClr val="tx1"/>
                </a:solidFill>
              </a:rPr>
              <a:t>Квалификация </a:t>
            </a:r>
            <a:r>
              <a:rPr lang="bg-BG" sz="3600" b="1" dirty="0">
                <a:solidFill>
                  <a:schemeClr val="tx1"/>
                </a:solidFill>
              </a:rPr>
              <a:t>на  кадрите в здравеопазването, включително  тези работещи с деца</a:t>
            </a:r>
          </a:p>
          <a:p>
            <a:pPr algn="ctr"/>
            <a:endParaRPr lang="bg-BG" sz="3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185544"/>
              </p:ext>
            </p:extLst>
          </p:nvPr>
        </p:nvGraphicFramePr>
        <p:xfrm>
          <a:off x="49780" y="22104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0" y="22104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439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06613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0000FF"/>
                </a:solidFill>
              </a:rPr>
              <a:t>Европейска академия по педиатрия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8640960" cy="37338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bg-BG" b="1" dirty="0" smtClean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Curriculum </a:t>
            </a:r>
            <a:r>
              <a:rPr lang="en-US" sz="4400" b="1" dirty="0">
                <a:solidFill>
                  <a:srgbClr val="C00000"/>
                </a:solidFill>
              </a:rPr>
              <a:t>for Common Trunk </a:t>
            </a:r>
            <a:endParaRPr lang="en-US" sz="4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</a:rPr>
              <a:t>Training in </a:t>
            </a:r>
            <a:r>
              <a:rPr lang="en-US" sz="4400" b="1" dirty="0" err="1">
                <a:solidFill>
                  <a:srgbClr val="C00000"/>
                </a:solidFill>
              </a:rPr>
              <a:t>Paediatrics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</a:rPr>
              <a:t>Proposal December 2014 </a:t>
            </a:r>
            <a:endParaRPr lang="bg-BG" sz="4400" b="1" dirty="0" smtClean="0">
              <a:solidFill>
                <a:srgbClr val="C00000"/>
              </a:solidFill>
            </a:endParaRPr>
          </a:p>
          <a:p>
            <a:endParaRPr lang="bg-BG" sz="2000" dirty="0" smtClean="0"/>
          </a:p>
          <a:p>
            <a:endParaRPr lang="bg-BG" sz="2000" dirty="0"/>
          </a:p>
          <a:p>
            <a:pPr marL="0" indent="0" algn="ctr">
              <a:buNone/>
            </a:pPr>
            <a:r>
              <a:rPr lang="en-US" sz="2000" i="1" dirty="0" smtClean="0"/>
              <a:t>Wilhelm </a:t>
            </a:r>
            <a:r>
              <a:rPr lang="en-US" sz="2000" i="1" dirty="0" err="1"/>
              <a:t>Sedlak</a:t>
            </a:r>
            <a:r>
              <a:rPr lang="en-US" sz="2000" i="1" dirty="0"/>
              <a:t>, Elke </a:t>
            </a:r>
            <a:r>
              <a:rPr lang="en-US" sz="2000" i="1" dirty="0" err="1"/>
              <a:t>Jäger</a:t>
            </a:r>
            <a:r>
              <a:rPr lang="en-US" sz="2000" i="1" dirty="0"/>
              <a:t>-Roman, Martin White, </a:t>
            </a:r>
            <a:r>
              <a:rPr lang="en-US" sz="2000" i="1" dirty="0" err="1"/>
              <a:t>Jernez</a:t>
            </a:r>
            <a:r>
              <a:rPr lang="en-US" sz="2000" i="1" dirty="0"/>
              <a:t> </a:t>
            </a:r>
            <a:r>
              <a:rPr lang="en-US" sz="2000" i="1" dirty="0" err="1"/>
              <a:t>Zavrsnik</a:t>
            </a:r>
            <a:r>
              <a:rPr lang="en-US" sz="2000" i="1" dirty="0"/>
              <a:t>, and Bjorn </a:t>
            </a:r>
            <a:r>
              <a:rPr lang="en-US" sz="2000" i="1" dirty="0" err="1"/>
              <a:t>Wettergren</a:t>
            </a:r>
            <a:r>
              <a:rPr lang="en-US" sz="2000" i="1" dirty="0"/>
              <a:t> has been completed by Robert Ross-Russell, Peter Hoyer, and Jean-Christophe Mercier</a:t>
            </a:r>
            <a:endParaRPr lang="bg-BG" sz="20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0D99-B459-4AB2-BB13-E932977C7A7A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11</a:t>
            </a:fld>
            <a:endParaRPr lang="bg-B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2" y="1340768"/>
            <a:ext cx="403468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928958"/>
              </p:ext>
            </p:extLst>
          </p:nvPr>
        </p:nvGraphicFramePr>
        <p:xfrm>
          <a:off x="-9904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r:id="rId4" imgW="914400" imgH="914400" progId="">
                  <p:embed/>
                </p:oleObj>
              </mc:Choice>
              <mc:Fallback>
                <p:oleObj r:id="rId4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904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19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Основно </a:t>
            </a:r>
            <a:r>
              <a:rPr lang="ru-RU" b="1" dirty="0">
                <a:solidFill>
                  <a:srgbClr val="C00000"/>
                </a:solidFill>
              </a:rPr>
              <a:t>обучение по педиатрия </a:t>
            </a:r>
            <a:r>
              <a:rPr lang="ru-RU" b="1" dirty="0" smtClean="0">
                <a:solidFill>
                  <a:srgbClr val="C00000"/>
                </a:solidFill>
              </a:rPr>
              <a:t>- ключови елементи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bg-B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>
            <a:normAutofit lnSpcReduction="10000"/>
          </a:bodyPr>
          <a:lstStyle/>
          <a:p>
            <a:endParaRPr lang="bg-BG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Клиничен опит във водещи ЛЗ.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 края на обучението: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Способност и умения за диагностика и лечение на най-често срещаната патология в педиатричната практика.</a:t>
            </a:r>
          </a:p>
          <a:p>
            <a:pPr marL="0" indent="0" algn="ctr">
              <a:buNone/>
            </a:pPr>
            <a:r>
              <a:rPr lang="bg-BG" dirty="0" smtClean="0">
                <a:solidFill>
                  <a:srgbClr val="00B050"/>
                </a:solidFill>
              </a:rPr>
              <a:t>	</a:t>
            </a:r>
            <a:endParaRPr lang="bg-BG" dirty="0">
              <a:solidFill>
                <a:srgbClr val="00B05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644B-4185-43AB-BC1E-C9A9306F20CD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12</a:t>
            </a:fld>
            <a:endParaRPr lang="bg-BG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658416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067944" y="3212976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479773"/>
              </p:ext>
            </p:extLst>
          </p:nvPr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r:id="rId4" imgW="914400" imgH="914400" progId="">
                  <p:embed/>
                </p:oleObj>
              </mc:Choice>
              <mc:Fallback>
                <p:oleObj r:id="rId4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54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Основно </a:t>
            </a:r>
            <a:r>
              <a:rPr lang="ru-RU" b="1" dirty="0">
                <a:solidFill>
                  <a:srgbClr val="C00000"/>
                </a:solidFill>
              </a:rPr>
              <a:t>обучение по педиатрия </a:t>
            </a:r>
            <a:r>
              <a:rPr lang="ru-RU" b="1" dirty="0" smtClean="0">
                <a:solidFill>
                  <a:srgbClr val="C00000"/>
                </a:solidFill>
              </a:rPr>
              <a:t>- ключови елементи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bg-B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>
            <a:normAutofit/>
          </a:bodyPr>
          <a:lstStyle/>
          <a:p>
            <a:endParaRPr lang="bg-BG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Заедно </a:t>
            </a:r>
            <a:r>
              <a:rPr lang="ru-RU" sz="3600" b="1" dirty="0"/>
              <a:t>с професионалната подготовка </a:t>
            </a:r>
            <a:r>
              <a:rPr lang="ru-RU" sz="3600" b="1" dirty="0" smtClean="0"/>
              <a:t>Придобиване и на умения за спазване на деонтологичните принципи – дългът на професията. </a:t>
            </a:r>
          </a:p>
          <a:p>
            <a:pPr marL="0" indent="0" algn="ctr">
              <a:buNone/>
            </a:pPr>
            <a:r>
              <a:rPr lang="bg-BG" dirty="0" smtClean="0">
                <a:solidFill>
                  <a:srgbClr val="00B050"/>
                </a:solidFill>
              </a:rPr>
              <a:t>	</a:t>
            </a:r>
            <a:endParaRPr lang="bg-BG" dirty="0">
              <a:solidFill>
                <a:srgbClr val="00B05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E70D-A1FE-47E3-90B4-816315F78695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13</a:t>
            </a:fld>
            <a:endParaRPr lang="bg-BG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658416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926636"/>
              </p:ext>
            </p:extLst>
          </p:nvPr>
        </p:nvGraphicFramePr>
        <p:xfrm>
          <a:off x="0" y="2296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r:id="rId4" imgW="914400" imgH="914400" progId="">
                  <p:embed/>
                </p:oleObj>
              </mc:Choice>
              <mc:Fallback>
                <p:oleObj r:id="rId4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96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784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Основно </a:t>
            </a:r>
            <a:r>
              <a:rPr lang="ru-RU" b="1" dirty="0">
                <a:solidFill>
                  <a:srgbClr val="C00000"/>
                </a:solidFill>
              </a:rPr>
              <a:t>обучение по педиатрия </a:t>
            </a:r>
            <a:r>
              <a:rPr lang="ru-RU" b="1" dirty="0" smtClean="0">
                <a:solidFill>
                  <a:srgbClr val="C00000"/>
                </a:solidFill>
              </a:rPr>
              <a:t>- ключови елементи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bg-B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>
            <a:normAutofit/>
          </a:bodyPr>
          <a:lstStyle/>
          <a:p>
            <a:endParaRPr lang="bg-BG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Контрол върху придобитите познания и умения</a:t>
            </a: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Периодична регистрирана оценка на придобитите знания в хода на обучението</a:t>
            </a:r>
          </a:p>
          <a:p>
            <a:pPr marL="0" indent="0">
              <a:buNone/>
            </a:pPr>
            <a:r>
              <a:rPr lang="bg-BG" dirty="0" smtClean="0">
                <a:solidFill>
                  <a:srgbClr val="00B050"/>
                </a:solidFill>
              </a:rPr>
              <a:t>	</a:t>
            </a:r>
            <a:endParaRPr lang="bg-BG" dirty="0">
              <a:solidFill>
                <a:srgbClr val="00B05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5732-5268-4DAA-94AB-B21D52054B61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14</a:t>
            </a:fld>
            <a:endParaRPr lang="bg-BG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658416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067944" y="3429000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907284"/>
              </p:ext>
            </p:extLst>
          </p:nvPr>
        </p:nvGraphicFramePr>
        <p:xfrm>
          <a:off x="0" y="34296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r:id="rId4" imgW="914400" imgH="914400" progId="">
                  <p:embed/>
                </p:oleObj>
              </mc:Choice>
              <mc:Fallback>
                <p:oleObj r:id="rId4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6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54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C00000"/>
                </a:solidFill>
              </a:rPr>
              <a:t>Изисквания към програмата за обучение</a:t>
            </a:r>
            <a:endParaRPr lang="bg-BG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44586"/>
            <a:ext cx="8712968" cy="408157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00FF"/>
                </a:solidFill>
              </a:rPr>
              <a:t>Акредитирана програма за ПМО в болничната и доболнична помощ.</a:t>
            </a:r>
          </a:p>
          <a:p>
            <a:pPr marL="0" indent="0"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/>
              <a:t>Обучение по профилактика, </a:t>
            </a:r>
            <a:r>
              <a:rPr lang="ru-RU" b="1" dirty="0"/>
              <a:t>острата и </a:t>
            </a:r>
            <a:r>
              <a:rPr lang="ru-RU" b="1" dirty="0" smtClean="0"/>
              <a:t>хронична патология, неонатология, спешна медицина.</a:t>
            </a:r>
            <a:endParaRPr lang="bg-BG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606D-481A-4AAD-9934-F75F275F54FF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15</a:t>
            </a:fld>
            <a:endParaRPr lang="bg-BG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1658416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59247"/>
              </p:ext>
            </p:extLst>
          </p:nvPr>
        </p:nvGraphicFramePr>
        <p:xfrm>
          <a:off x="12192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r:id="rId4" imgW="914400" imgH="914400" progId="">
                  <p:embed/>
                </p:oleObj>
              </mc:Choice>
              <mc:Fallback>
                <p:oleObj r:id="rId4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150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C00000"/>
                </a:solidFill>
              </a:rPr>
              <a:t>Продължителност  на специализацията 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bg-BG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853136"/>
          </a:xfrm>
        </p:spPr>
        <p:txBody>
          <a:bodyPr>
            <a:normAutofit fontScale="92500"/>
          </a:bodyPr>
          <a:lstStyle/>
          <a:p>
            <a:endParaRPr lang="bg-BG" dirty="0"/>
          </a:p>
          <a:p>
            <a:r>
              <a:rPr lang="bg-BG" b="1" dirty="0" smtClean="0"/>
              <a:t>ЕД_</a:t>
            </a:r>
            <a:r>
              <a:rPr lang="en-US" b="1" dirty="0" smtClean="0"/>
              <a:t>2001/19</a:t>
            </a:r>
            <a:r>
              <a:rPr lang="bg-BG" b="1" dirty="0" smtClean="0"/>
              <a:t>_минимум 5 години обучение </a:t>
            </a:r>
            <a:r>
              <a:rPr lang="bg-BG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full-time</a:t>
            </a:r>
            <a:r>
              <a:rPr lang="bg-BG" b="1" i="1" dirty="0" smtClean="0">
                <a:solidFill>
                  <a:srgbClr val="FF0000"/>
                </a:solidFill>
              </a:rPr>
              <a:t>) </a:t>
            </a:r>
            <a:r>
              <a:rPr lang="bg-BG" b="1" dirty="0" smtClean="0"/>
              <a:t>за основна специалност !</a:t>
            </a:r>
            <a:endParaRPr lang="bg-BG" dirty="0" smtClean="0"/>
          </a:p>
          <a:p>
            <a:r>
              <a:rPr lang="en-US" b="1" dirty="0" smtClean="0"/>
              <a:t>UEMS </a:t>
            </a:r>
            <a:r>
              <a:rPr lang="bg-BG" b="1" dirty="0" smtClean="0"/>
              <a:t>- обучение по обща педиатрия </a:t>
            </a:r>
            <a:r>
              <a:rPr lang="bg-BG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Common </a:t>
            </a:r>
            <a:r>
              <a:rPr lang="en-US" b="1" i="1" dirty="0">
                <a:solidFill>
                  <a:srgbClr val="FF0000"/>
                </a:solidFill>
              </a:rPr>
              <a:t>Trunk </a:t>
            </a:r>
            <a:r>
              <a:rPr lang="en-US" b="1" i="1" dirty="0" smtClean="0">
                <a:solidFill>
                  <a:srgbClr val="FF0000"/>
                </a:solidFill>
              </a:rPr>
              <a:t>Curriculum</a:t>
            </a:r>
            <a:r>
              <a:rPr lang="bg-BG" b="1" i="1" dirty="0" smtClean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r>
              <a:rPr lang="bg-BG" b="1" i="1" dirty="0">
                <a:solidFill>
                  <a:srgbClr val="FF0000"/>
                </a:solidFill>
              </a:rPr>
              <a:t>	</a:t>
            </a:r>
            <a:r>
              <a:rPr lang="bg-BG" b="1" i="1" dirty="0" smtClean="0"/>
              <a:t>- минимум 3</a:t>
            </a:r>
            <a:r>
              <a:rPr lang="en-US" b="1" i="1" dirty="0" smtClean="0"/>
              <a:t> </a:t>
            </a:r>
            <a:r>
              <a:rPr lang="bg-BG" b="1" i="1" dirty="0" smtClean="0"/>
              <a:t>години</a:t>
            </a:r>
          </a:p>
          <a:p>
            <a:pPr marL="0" indent="0">
              <a:buNone/>
            </a:pPr>
            <a:r>
              <a:rPr lang="bg-BG" b="1" i="1" dirty="0" smtClean="0"/>
              <a:t>	+ 2-3 години за втора специалност.</a:t>
            </a:r>
            <a:r>
              <a:rPr lang="en-US" b="1" i="1" dirty="0" smtClean="0"/>
              <a:t> </a:t>
            </a:r>
            <a:endParaRPr lang="en-US" b="1" i="1" dirty="0"/>
          </a:p>
          <a:p>
            <a:r>
              <a:rPr lang="bg-BG" sz="3000" i="1" dirty="0" smtClean="0"/>
              <a:t>Националните органи решават как да организират обучението във всяка отделна страна.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F255-24E1-4300-8470-D31CA839F100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16</a:t>
            </a:fld>
            <a:endParaRPr lang="bg-BG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1658416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53579"/>
              </p:ext>
            </p:extLst>
          </p:nvPr>
        </p:nvGraphicFramePr>
        <p:xfrm>
          <a:off x="24384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r:id="rId4" imgW="914400" imgH="914400" progId="">
                  <p:embed/>
                </p:oleObj>
              </mc:Choice>
              <mc:Fallback>
                <p:oleObj r:id="rId4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075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C00000"/>
                </a:solidFill>
              </a:rPr>
              <a:t>Предложения във връзка с обучението</a:t>
            </a:r>
            <a:endParaRPr lang="bg-BG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78539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Разработка на целеви програми_педиатри и професионалисти по здравни грижи. </a:t>
            </a:r>
            <a:endParaRPr lang="ru-RU" b="1" dirty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Допълнителна </a:t>
            </a:r>
            <a:r>
              <a:rPr lang="ru-RU" b="1" dirty="0">
                <a:solidFill>
                  <a:srgbClr val="00B050"/>
                </a:solidFill>
              </a:rPr>
              <a:t>специализация </a:t>
            </a:r>
            <a:r>
              <a:rPr lang="ru-RU" b="1" dirty="0" smtClean="0">
                <a:solidFill>
                  <a:srgbClr val="00B050"/>
                </a:solidFill>
              </a:rPr>
              <a:t>по педиатрия на </a:t>
            </a:r>
            <a:r>
              <a:rPr lang="ru-RU" b="1" dirty="0">
                <a:solidFill>
                  <a:srgbClr val="00B050"/>
                </a:solidFill>
              </a:rPr>
              <a:t>ОПЛ със специалност </a:t>
            </a:r>
            <a:r>
              <a:rPr lang="ru-RU" b="1" i="1" dirty="0"/>
              <a:t>„Обща медицина</a:t>
            </a:r>
            <a:r>
              <a:rPr lang="ru-RU" b="1" i="1" dirty="0" smtClean="0"/>
              <a:t>”.</a:t>
            </a:r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 smtClean="0"/>
          </a:p>
          <a:p>
            <a:r>
              <a:rPr lang="ru-RU" b="1" dirty="0" smtClean="0"/>
              <a:t>Специализация по педиатрия и профилна специалност с продължителност 5 години с придобиване на две специалности</a:t>
            </a:r>
          </a:p>
          <a:p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3A0-7325-40DA-BE75-666CA9D7C9E9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17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24824"/>
              </p:ext>
            </p:extLst>
          </p:nvPr>
        </p:nvGraphicFramePr>
        <p:xfrm>
          <a:off x="0" y="14488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88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19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</a:rPr>
              <a:t>Обучение - квалификация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00FF"/>
                </a:solidFill>
              </a:rPr>
              <a:t>Възстановяване </a:t>
            </a:r>
            <a:r>
              <a:rPr lang="bg-BG" b="1" dirty="0">
                <a:solidFill>
                  <a:srgbClr val="0000FF"/>
                </a:solidFill>
              </a:rPr>
              <a:t>на </a:t>
            </a:r>
            <a:r>
              <a:rPr lang="bg-BG" b="1" i="1" dirty="0" smtClean="0">
                <a:solidFill>
                  <a:srgbClr val="FF0000"/>
                </a:solidFill>
              </a:rPr>
              <a:t>„Педиатричен профил“ </a:t>
            </a:r>
            <a:r>
              <a:rPr lang="bg-BG" b="1" dirty="0" smtClean="0">
                <a:solidFill>
                  <a:srgbClr val="0000FF"/>
                </a:solidFill>
              </a:rPr>
              <a:t>за професионалистите по здравни грижи.</a:t>
            </a:r>
          </a:p>
          <a:p>
            <a:pPr marL="0" indent="0">
              <a:buNone/>
            </a:pPr>
            <a:endParaRPr lang="bg-BG" b="1" dirty="0"/>
          </a:p>
          <a:p>
            <a:r>
              <a:rPr lang="bg-BG" b="1" dirty="0" smtClean="0"/>
              <a:t>Създаване </a:t>
            </a:r>
            <a:r>
              <a:rPr lang="bg-BG" b="1" dirty="0"/>
              <a:t>на профил </a:t>
            </a:r>
            <a:r>
              <a:rPr lang="bg-BG" b="1" i="1" dirty="0">
                <a:solidFill>
                  <a:srgbClr val="FF0000"/>
                </a:solidFill>
              </a:rPr>
              <a:t>„ </a:t>
            </a:r>
            <a:r>
              <a:rPr lang="bg-BG" b="1" i="1" dirty="0" smtClean="0">
                <a:solidFill>
                  <a:srgbClr val="FF0000"/>
                </a:solidFill>
              </a:rPr>
              <a:t>Детски </a:t>
            </a:r>
            <a:r>
              <a:rPr lang="bg-BG" b="1" i="1" dirty="0">
                <a:solidFill>
                  <a:srgbClr val="FF0000"/>
                </a:solidFill>
              </a:rPr>
              <a:t>асистент</a:t>
            </a:r>
            <a:r>
              <a:rPr lang="bg-BG" b="1" i="1" dirty="0" smtClean="0">
                <a:solidFill>
                  <a:srgbClr val="FF0000"/>
                </a:solidFill>
              </a:rPr>
              <a:t>“ (болногледачки) -  </a:t>
            </a:r>
            <a:r>
              <a:rPr lang="bg-BG" b="1" dirty="0"/>
              <a:t>улеснение работата на медицинските </a:t>
            </a:r>
            <a:r>
              <a:rPr lang="bg-BG" b="1" dirty="0" smtClean="0"/>
              <a:t>сестри в детските отделения.  </a:t>
            </a:r>
            <a:endParaRPr lang="bg-BG" b="1" dirty="0"/>
          </a:p>
          <a:p>
            <a:pPr marL="0" indent="0">
              <a:buNone/>
            </a:pPr>
            <a:endParaRPr lang="bg-BG" b="1" i="1" dirty="0" smtClean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F49-7CBF-48FD-9154-BF9DE679D4ED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18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697284"/>
              </p:ext>
            </p:extLst>
          </p:nvPr>
        </p:nvGraphicFramePr>
        <p:xfrm>
          <a:off x="1144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9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352928" cy="1800200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0099"/>
                </a:solidFill>
              </a:rPr>
              <a:t>Качеството на комуникацията с родителите и тяхното болно дете</a:t>
            </a:r>
            <a:endParaRPr lang="en-GB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717032"/>
            <a:ext cx="8784976" cy="17281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sz="6000" b="1" dirty="0" smtClean="0">
                <a:solidFill>
                  <a:srgbClr val="C00000"/>
                </a:solidFill>
              </a:rPr>
              <a:t>				</a:t>
            </a:r>
            <a:r>
              <a:rPr lang="bg-BG" sz="5200" b="1" dirty="0" smtClean="0">
                <a:solidFill>
                  <a:srgbClr val="C00000"/>
                </a:solidFill>
              </a:rPr>
              <a:t>Проблем в нашата </a:t>
            </a:r>
            <a:endParaRPr lang="en-GB" sz="52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GB" sz="5200" b="1" dirty="0" smtClean="0">
                <a:solidFill>
                  <a:srgbClr val="C00000"/>
                </a:solidFill>
              </a:rPr>
              <a:t>				</a:t>
            </a:r>
            <a:r>
              <a:rPr lang="bg-BG" sz="5200" b="1" dirty="0" smtClean="0">
                <a:solidFill>
                  <a:srgbClr val="C00000"/>
                </a:solidFill>
              </a:rPr>
              <a:t>здравна система ?</a:t>
            </a:r>
            <a:endParaRPr lang="en-GB" sz="52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255F-661A-4236-AF4A-00A91AD33B05}" type="datetime1">
              <a:rPr lang="bg-BG" smtClean="0"/>
              <a:t>19.10.2017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19</a:t>
            </a:fld>
            <a:endParaRPr lang="bg-BG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029143"/>
              </p:ext>
            </p:extLst>
          </p:nvPr>
        </p:nvGraphicFramePr>
        <p:xfrm>
          <a:off x="4248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" y="0"/>
                        <a:ext cx="685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5796136" y="2636912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1" descr="Z:\USERS\PP\ot Pilosof\Pilosof_2016\HISARIA 2016\doctor_par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840795" cy="284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8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2582-FA3C-4DB4-B9FD-7A3378A3947C}" type="datetime1">
              <a:rPr lang="bg-BG" smtClean="0"/>
              <a:t>19.10.2017 г.</a:t>
            </a:fld>
            <a:endParaRPr lang="bg-B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2</a:t>
            </a:fld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323528" y="1556792"/>
            <a:ext cx="8568952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b="1" dirty="0" smtClean="0">
                <a:solidFill>
                  <a:srgbClr val="FF0000"/>
                </a:solidFill>
              </a:rPr>
              <a:t>Най-важни проблеми на детското здравеопазване ?</a:t>
            </a:r>
            <a:endParaRPr lang="bg-BG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333319"/>
              </p:ext>
            </p:extLst>
          </p:nvPr>
        </p:nvGraphicFramePr>
        <p:xfrm>
          <a:off x="79688" y="16808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4" imgW="914400" imgH="914400" progId="">
                  <p:embed/>
                </p:oleObj>
              </mc:Choice>
              <mc:Fallback>
                <p:oleObj r:id="rId4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8" y="16808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359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70609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000099"/>
                </a:solidFill>
              </a:rPr>
              <a:t>Анализ на ИА”Медицински одит”</a:t>
            </a:r>
            <a:endParaRPr lang="en-GB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569371"/>
          </a:xfrm>
        </p:spPr>
        <p:txBody>
          <a:bodyPr/>
          <a:lstStyle/>
          <a:p>
            <a:endParaRPr lang="bg-BG" dirty="0" smtClean="0"/>
          </a:p>
          <a:p>
            <a:r>
              <a:rPr lang="bg-BG" sz="3600" b="1" dirty="0" smtClean="0">
                <a:solidFill>
                  <a:srgbClr val="C00000"/>
                </a:solidFill>
              </a:rPr>
              <a:t>От постъпващите жалби - 50 % са свързани преди всичко с “дефекти” в комуникацията !</a:t>
            </a:r>
          </a:p>
          <a:p>
            <a:pPr>
              <a:buNone/>
            </a:pPr>
            <a:endParaRPr lang="bg-BG" sz="3600" b="1" dirty="0" smtClean="0"/>
          </a:p>
          <a:p>
            <a:r>
              <a:rPr lang="bg-BG" sz="3600" b="1" dirty="0" smtClean="0"/>
              <a:t>Не се установява неизрядност в медицинското обгрижване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31BA-2387-49FE-995C-4BE12037A921}" type="datetime1">
              <a:rPr lang="bg-BG" smtClean="0"/>
              <a:t>19.10.2017 г.</a:t>
            </a:fld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20</a:t>
            </a:fld>
            <a:endParaRPr lang="bg-BG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705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490066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</a:rPr>
              <a:t>Качество на комуникацията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g-BG" b="1" dirty="0" smtClean="0"/>
              <a:t>Взаимоотношения лекар/пациент (родители)</a:t>
            </a:r>
          </a:p>
          <a:p>
            <a:pPr>
              <a:buNone/>
            </a:pPr>
            <a:r>
              <a:rPr lang="bg-BG" dirty="0" smtClean="0"/>
              <a:t> </a:t>
            </a:r>
          </a:p>
          <a:p>
            <a:pPr algn="ctr"/>
            <a:r>
              <a:rPr lang="bg-BG" b="1" dirty="0" smtClean="0">
                <a:solidFill>
                  <a:srgbClr val="008000"/>
                </a:solidFill>
              </a:rPr>
              <a:t>Уважение, респект към личността</a:t>
            </a:r>
          </a:p>
          <a:p>
            <a:pPr algn="ctr"/>
            <a:r>
              <a:rPr lang="bg-BG" b="1" dirty="0" smtClean="0">
                <a:solidFill>
                  <a:srgbClr val="000099"/>
                </a:solidFill>
              </a:rPr>
              <a:t>Качеството на представяната информация</a:t>
            </a:r>
          </a:p>
          <a:p>
            <a:pPr algn="ctr"/>
            <a:r>
              <a:rPr lang="bg-BG" b="1" dirty="0" smtClean="0">
                <a:solidFill>
                  <a:srgbClr val="7030A0"/>
                </a:solidFill>
              </a:rPr>
              <a:t>Изграждането на реален диагностично-лечебен план-периодично актуализиран във времето.</a:t>
            </a:r>
          </a:p>
          <a:p>
            <a:pPr algn="ctr"/>
            <a:r>
              <a:rPr lang="bg-BG" b="1" dirty="0" smtClean="0"/>
              <a:t>Обучение на пациента и реалното му участие в разрешаването на собствените му здравни проблеми. 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D25E-B388-4B21-9CC6-56D3B79D51F7}" type="datetime1">
              <a:rPr lang="bg-BG" smtClean="0"/>
              <a:t>19.10.2017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21</a:t>
            </a:fld>
            <a:endParaRPr lang="bg-BG"/>
          </a:p>
        </p:txBody>
      </p:sp>
      <p:sp>
        <p:nvSpPr>
          <p:cNvPr id="4" name="Down Arrow 3"/>
          <p:cNvSpPr/>
          <p:nvPr/>
        </p:nvSpPr>
        <p:spPr>
          <a:xfrm>
            <a:off x="4355976" y="1772816"/>
            <a:ext cx="484632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042002"/>
              </p:ext>
            </p:extLst>
          </p:nvPr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64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490066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</a:rPr>
              <a:t>Качество на комуникацията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bg-BG" b="1" dirty="0" smtClean="0"/>
          </a:p>
          <a:p>
            <a:pPr algn="ctr">
              <a:buNone/>
            </a:pPr>
            <a:r>
              <a:rPr lang="bg-BG" sz="4400" b="1" dirty="0" smtClean="0"/>
              <a:t>Необходимост от обучение </a:t>
            </a:r>
          </a:p>
          <a:p>
            <a:pPr>
              <a:buNone/>
            </a:pPr>
            <a:r>
              <a:rPr lang="bg-BG" dirty="0" smtClean="0"/>
              <a:t> </a:t>
            </a:r>
          </a:p>
          <a:p>
            <a:pPr marL="0" indent="0" algn="ctr">
              <a:buNone/>
            </a:pPr>
            <a:endParaRPr lang="bg-BG" b="1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bg-BG" b="1" dirty="0" smtClean="0">
                <a:solidFill>
                  <a:srgbClr val="008000"/>
                </a:solidFill>
              </a:rPr>
              <a:t>Студенти</a:t>
            </a:r>
          </a:p>
          <a:p>
            <a:pPr marL="0" indent="0" algn="ctr">
              <a:buNone/>
            </a:pPr>
            <a:r>
              <a:rPr lang="bg-BG" b="1" dirty="0" smtClean="0">
                <a:solidFill>
                  <a:srgbClr val="008000"/>
                </a:solidFill>
              </a:rPr>
              <a:t>Специализанти </a:t>
            </a:r>
          </a:p>
          <a:p>
            <a:pPr marL="0" indent="0" algn="ctr">
              <a:buNone/>
            </a:pPr>
            <a:r>
              <a:rPr lang="bg-BG" b="1" dirty="0" smtClean="0">
                <a:solidFill>
                  <a:srgbClr val="008000"/>
                </a:solidFill>
              </a:rPr>
              <a:t>Лекари и специалисти по здравни грижи</a:t>
            </a:r>
          </a:p>
          <a:p>
            <a:pPr marL="0" indent="0" algn="ctr">
              <a:buNone/>
            </a:pPr>
            <a:r>
              <a:rPr lang="bg-BG" b="1" dirty="0" smtClean="0">
                <a:solidFill>
                  <a:srgbClr val="008000"/>
                </a:solidFill>
              </a:rPr>
              <a:t>Помощен персонал</a:t>
            </a:r>
            <a:r>
              <a:rPr lang="bg-BG" b="1" dirty="0" smtClean="0"/>
              <a:t> 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70CD-A1DF-43F7-A4BE-8D54EEA2FDBE}" type="datetime1">
              <a:rPr lang="bg-BG" smtClean="0"/>
              <a:t>19.10.2017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22</a:t>
            </a:fld>
            <a:endParaRPr lang="bg-BG"/>
          </a:p>
        </p:txBody>
      </p:sp>
      <p:sp>
        <p:nvSpPr>
          <p:cNvPr id="4" name="Down Arrow 3"/>
          <p:cNvSpPr/>
          <p:nvPr/>
        </p:nvSpPr>
        <p:spPr>
          <a:xfrm>
            <a:off x="4211960" y="2852936"/>
            <a:ext cx="484632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49099"/>
              </p:ext>
            </p:extLst>
          </p:nvPr>
        </p:nvGraphicFramePr>
        <p:xfrm>
          <a:off x="0" y="3472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72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642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67FF-4BE7-4136-A653-8854FFA00F80}" type="datetime1">
              <a:rPr lang="bg-BG" smtClean="0"/>
              <a:t>19.10.2017 г.</a:t>
            </a:fld>
            <a:endParaRPr lang="bg-B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23</a:t>
            </a:fld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683568" y="764704"/>
            <a:ext cx="8136904" cy="5400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6000" b="1" dirty="0" smtClean="0">
                <a:solidFill>
                  <a:srgbClr val="C00000"/>
                </a:solidFill>
              </a:rPr>
              <a:t>Финансови проблеми</a:t>
            </a:r>
          </a:p>
          <a:p>
            <a:pPr algn="ctr"/>
            <a:r>
              <a:rPr lang="bg-BG" sz="6000" b="1" dirty="0" smtClean="0">
                <a:solidFill>
                  <a:srgbClr val="C00000"/>
                </a:solidFill>
              </a:rPr>
              <a:t>НЗОК</a:t>
            </a:r>
            <a:endParaRPr lang="bg-BG" sz="6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192231"/>
              </p:ext>
            </p:extLst>
          </p:nvPr>
        </p:nvGraphicFramePr>
        <p:xfrm>
          <a:off x="0" y="-15616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616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479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bg-BG" sz="3600" b="1" dirty="0" smtClean="0"/>
              <a:t>Разходи НЗОК средногодишно (2015-2016)</a:t>
            </a:r>
            <a:endParaRPr lang="bg-BG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42493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243D-9BDF-4D06-BE33-CED81A59EBFD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24</a:t>
            </a:fld>
            <a:endParaRPr lang="bg-BG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490154"/>
              </p:ext>
            </p:extLst>
          </p:nvPr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r:id="rId4" imgW="914400" imgH="914400" progId="">
                  <p:embed/>
                </p:oleObj>
              </mc:Choice>
              <mc:Fallback>
                <p:oleObj r:id="rId4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992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250E-6519-4EA6-AF0A-6B876889A19C}" type="datetime1">
              <a:rPr lang="bg-BG" smtClean="0"/>
              <a:t>19.10.2017 г.</a:t>
            </a:fld>
            <a:endParaRPr lang="bg-B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25</a:t>
            </a:fld>
            <a:endParaRPr lang="bg-BG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0981"/>
              </p:ext>
            </p:extLst>
          </p:nvPr>
        </p:nvGraphicFramePr>
        <p:xfrm>
          <a:off x="179512" y="908720"/>
          <a:ext cx="8856984" cy="554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839"/>
                <a:gridCol w="2825072"/>
                <a:gridCol w="2825073"/>
              </a:tblGrid>
              <a:tr h="873089">
                <a:tc>
                  <a:txBody>
                    <a:bodyPr/>
                    <a:lstStyle/>
                    <a:p>
                      <a:pPr algn="ctr"/>
                      <a:r>
                        <a:rPr lang="bg-BG" sz="3200" dirty="0" smtClean="0"/>
                        <a:t>НЗОК в лв за година</a:t>
                      </a:r>
                      <a:endParaRPr lang="bg-B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3200" dirty="0" smtClean="0"/>
                        <a:t>До 18 </a:t>
                      </a:r>
                      <a:endParaRPr lang="bg-BG" sz="3200" dirty="0" smtClean="0"/>
                    </a:p>
                    <a:p>
                      <a:pPr algn="ctr"/>
                      <a:r>
                        <a:rPr lang="bg-BG" sz="3200" dirty="0" smtClean="0"/>
                        <a:t>години </a:t>
                      </a:r>
                      <a:endParaRPr lang="bg-B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3200" dirty="0" smtClean="0"/>
                        <a:t>Възрастни </a:t>
                      </a:r>
                      <a:endParaRPr lang="bg-BG" sz="3200" dirty="0"/>
                    </a:p>
                  </a:txBody>
                  <a:tcPr/>
                </a:tc>
              </a:tr>
              <a:tr h="935191">
                <a:tc>
                  <a:txBody>
                    <a:bodyPr/>
                    <a:lstStyle/>
                    <a:p>
                      <a:r>
                        <a:rPr lang="bg-BG" sz="2800" b="1" dirty="0" smtClean="0">
                          <a:solidFill>
                            <a:srgbClr val="C00000"/>
                          </a:solidFill>
                        </a:rPr>
                        <a:t>Доболнична и болнична помощ</a:t>
                      </a:r>
                      <a:endParaRPr lang="bg-BG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800" b="1" dirty="0" smtClean="0">
                          <a:solidFill>
                            <a:srgbClr val="CC0066"/>
                          </a:solidFill>
                          <a:ea typeface="Calibri"/>
                          <a:cs typeface="Times New Roman"/>
                        </a:rPr>
                        <a:t>267 627 584</a:t>
                      </a:r>
                    </a:p>
                    <a:p>
                      <a:pPr algn="ctr"/>
                      <a:endParaRPr lang="bg-BG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800" b="1" dirty="0" smtClean="0">
                          <a:solidFill>
                            <a:srgbClr val="CC0066"/>
                          </a:solidFill>
                          <a:ea typeface="Calibri"/>
                          <a:cs typeface="Times New Roman"/>
                        </a:rPr>
                        <a:t>2 413 322 368</a:t>
                      </a:r>
                      <a:endParaRPr lang="bg-BG" sz="2800" b="1" dirty="0" smtClean="0"/>
                    </a:p>
                    <a:p>
                      <a:pPr algn="ctr"/>
                      <a:endParaRPr lang="bg-BG" sz="2800" b="1" dirty="0"/>
                    </a:p>
                  </a:txBody>
                  <a:tcPr/>
                </a:tc>
              </a:tr>
              <a:tr h="702311">
                <a:tc>
                  <a:txBody>
                    <a:bodyPr/>
                    <a:lstStyle/>
                    <a:p>
                      <a:r>
                        <a:rPr lang="bg-BG" sz="2800" b="1" dirty="0" smtClean="0"/>
                        <a:t>Ваксини </a:t>
                      </a:r>
                      <a:endParaRPr lang="bg-BG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b="1" dirty="0" smtClean="0"/>
                        <a:t>3 000 000</a:t>
                      </a:r>
                      <a:r>
                        <a:rPr lang="bg-BG" sz="2800" b="1" baseline="0" dirty="0" smtClean="0"/>
                        <a:t> </a:t>
                      </a:r>
                      <a:endParaRPr lang="bg-BG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b="1" dirty="0" smtClean="0"/>
                        <a:t>-</a:t>
                      </a:r>
                      <a:endParaRPr lang="bg-BG" sz="2800" b="1" dirty="0"/>
                    </a:p>
                  </a:txBody>
                  <a:tcPr/>
                </a:tc>
              </a:tr>
              <a:tr h="935191">
                <a:tc>
                  <a:txBody>
                    <a:bodyPr/>
                    <a:lstStyle/>
                    <a:p>
                      <a:r>
                        <a:rPr lang="bg-BG" sz="2800" b="1" dirty="0" smtClean="0"/>
                        <a:t>Център</a:t>
                      </a:r>
                      <a:r>
                        <a:rPr lang="bg-BG" sz="2800" b="1" baseline="0" dirty="0" smtClean="0"/>
                        <a:t> „Фонд лечение на деца“</a:t>
                      </a:r>
                      <a:endParaRPr lang="bg-BG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b="1" dirty="0" smtClean="0"/>
                        <a:t>12 000 000</a:t>
                      </a:r>
                      <a:endParaRPr lang="bg-BG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b="1" dirty="0" smtClean="0"/>
                        <a:t>-</a:t>
                      </a:r>
                      <a:endParaRPr lang="bg-BG" sz="2800" b="1" dirty="0"/>
                    </a:p>
                  </a:txBody>
                  <a:tcPr/>
                </a:tc>
              </a:tr>
              <a:tr h="935191">
                <a:tc>
                  <a:txBody>
                    <a:bodyPr/>
                    <a:lstStyle/>
                    <a:p>
                      <a:r>
                        <a:rPr lang="bg-BG" sz="2800" b="1" dirty="0" smtClean="0"/>
                        <a:t>Национална програма ПМДЗ</a:t>
                      </a:r>
                      <a:endParaRPr lang="bg-BG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b="1" dirty="0" smtClean="0"/>
                        <a:t>26 000 000 </a:t>
                      </a:r>
                      <a:endParaRPr lang="bg-BG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b="1" dirty="0" smtClean="0"/>
                        <a:t>-</a:t>
                      </a:r>
                      <a:endParaRPr lang="bg-BG" sz="2800" b="1" dirty="0"/>
                    </a:p>
                  </a:txBody>
                  <a:tcPr/>
                </a:tc>
              </a:tr>
              <a:tr h="935191">
                <a:tc>
                  <a:txBody>
                    <a:bodyPr/>
                    <a:lstStyle/>
                    <a:p>
                      <a:r>
                        <a:rPr lang="bg-BG" sz="2800" b="1" dirty="0" smtClean="0">
                          <a:solidFill>
                            <a:srgbClr val="C00000"/>
                          </a:solidFill>
                        </a:rPr>
                        <a:t>Всичко</a:t>
                      </a:r>
                      <a:endParaRPr lang="bg-BG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b="1" dirty="0" smtClean="0">
                          <a:solidFill>
                            <a:srgbClr val="C00000"/>
                          </a:solidFill>
                        </a:rPr>
                        <a:t>285 227 584  </a:t>
                      </a:r>
                    </a:p>
                    <a:p>
                      <a:pPr algn="ctr"/>
                      <a:r>
                        <a:rPr lang="bg-BG" sz="2800" b="1" dirty="0" smtClean="0">
                          <a:solidFill>
                            <a:srgbClr val="C00000"/>
                          </a:solidFill>
                        </a:rPr>
                        <a:t>(11.89 %)</a:t>
                      </a:r>
                      <a:endParaRPr lang="bg-BG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2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364103"/>
              </p:ext>
            </p:extLst>
          </p:nvPr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053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</a:rPr>
              <a:t>Финасиране</a:t>
            </a:r>
            <a:r>
              <a:rPr lang="bg-BG" b="1" dirty="0" smtClean="0"/>
              <a:t> 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04056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Държавният </a:t>
            </a:r>
            <a:r>
              <a:rPr lang="ru-RU" b="1" dirty="0">
                <a:solidFill>
                  <a:srgbClr val="0000FF"/>
                </a:solidFill>
              </a:rPr>
              <a:t>трансфер за </a:t>
            </a:r>
            <a:r>
              <a:rPr lang="ru-RU" b="1" dirty="0" smtClean="0">
                <a:solidFill>
                  <a:srgbClr val="0000FF"/>
                </a:solidFill>
              </a:rPr>
              <a:t>здравни осигуровки </a:t>
            </a:r>
            <a:r>
              <a:rPr lang="ru-RU" b="1" dirty="0">
                <a:solidFill>
                  <a:srgbClr val="0000FF"/>
                </a:solidFill>
              </a:rPr>
              <a:t>на </a:t>
            </a:r>
            <a:r>
              <a:rPr lang="ru-RU" b="1" dirty="0" smtClean="0">
                <a:solidFill>
                  <a:srgbClr val="0000FF"/>
                </a:solidFill>
              </a:rPr>
              <a:t>децата - в </a:t>
            </a:r>
            <a:r>
              <a:rPr lang="ru-RU" b="1" dirty="0">
                <a:solidFill>
                  <a:srgbClr val="0000FF"/>
                </a:solidFill>
              </a:rPr>
              <a:t>отделна сметка </a:t>
            </a:r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/>
          </a:p>
          <a:p>
            <a:r>
              <a:rPr lang="ru-RU" b="1" dirty="0" smtClean="0"/>
              <a:t>Безплатни лекарства </a:t>
            </a:r>
            <a:r>
              <a:rPr lang="ru-RU" b="1" dirty="0"/>
              <a:t>за амбулаторно лечение на деца до 7 г. възраст (вариант до 3 г. възраст</a:t>
            </a:r>
            <a:r>
              <a:rPr lang="ru-RU" b="1" dirty="0" smtClean="0"/>
              <a:t>).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3B09-D4C9-45C4-9A6E-2ACB91526DA3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26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30165"/>
              </p:ext>
            </p:extLst>
          </p:nvPr>
        </p:nvGraphicFramePr>
        <p:xfrm>
          <a:off x="1448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0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151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</a:rPr>
              <a:t>Финасиране</a:t>
            </a:r>
            <a:r>
              <a:rPr lang="bg-BG" b="1" dirty="0" smtClean="0"/>
              <a:t> 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0405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Заплащане без </a:t>
            </a:r>
            <a:r>
              <a:rPr lang="ru-RU" b="1" dirty="0">
                <a:solidFill>
                  <a:srgbClr val="0000FF"/>
                </a:solidFill>
              </a:rPr>
              <a:t>ограничения за </a:t>
            </a:r>
            <a:r>
              <a:rPr lang="ru-RU" b="1" dirty="0" smtClean="0">
                <a:solidFill>
                  <a:srgbClr val="0000FF"/>
                </a:solidFill>
              </a:rPr>
              <a:t>лечение по КП за деца до 6 </a:t>
            </a:r>
            <a:r>
              <a:rPr lang="ru-RU" b="1" dirty="0">
                <a:solidFill>
                  <a:srgbClr val="0000FF"/>
                </a:solidFill>
              </a:rPr>
              <a:t>г.възраст </a:t>
            </a:r>
            <a:r>
              <a:rPr lang="ru-RU" b="1" dirty="0" smtClean="0">
                <a:solidFill>
                  <a:srgbClr val="0000FF"/>
                </a:solidFill>
              </a:rPr>
              <a:t>(или </a:t>
            </a:r>
            <a:r>
              <a:rPr lang="ru-RU" b="1" dirty="0">
                <a:solidFill>
                  <a:srgbClr val="0000FF"/>
                </a:solidFill>
              </a:rPr>
              <a:t>до </a:t>
            </a:r>
            <a:r>
              <a:rPr lang="ru-RU" b="1" dirty="0" smtClean="0">
                <a:solidFill>
                  <a:srgbClr val="0000FF"/>
                </a:solidFill>
              </a:rPr>
              <a:t>1 </a:t>
            </a:r>
            <a:r>
              <a:rPr lang="ru-RU" b="1" dirty="0">
                <a:solidFill>
                  <a:srgbClr val="0000FF"/>
                </a:solidFill>
              </a:rPr>
              <a:t>г. </a:t>
            </a:r>
            <a:r>
              <a:rPr lang="ru-RU" b="1" dirty="0" smtClean="0">
                <a:solidFill>
                  <a:srgbClr val="0000FF"/>
                </a:solidFill>
              </a:rPr>
              <a:t>) за </a:t>
            </a:r>
            <a:r>
              <a:rPr lang="ru-RU" b="1" dirty="0">
                <a:solidFill>
                  <a:srgbClr val="0000FF"/>
                </a:solidFill>
              </a:rPr>
              <a:t>обострени хронични </a:t>
            </a:r>
            <a:r>
              <a:rPr lang="ru-RU" b="1" dirty="0" smtClean="0">
                <a:solidFill>
                  <a:srgbClr val="0000FF"/>
                </a:solidFill>
              </a:rPr>
              <a:t>заболявания. </a:t>
            </a:r>
          </a:p>
          <a:p>
            <a:endParaRPr lang="bg-BG" b="1" dirty="0" smtClean="0"/>
          </a:p>
          <a:p>
            <a:r>
              <a:rPr lang="bg-BG" b="1" dirty="0" smtClean="0"/>
              <a:t>Хоспитализация </a:t>
            </a:r>
            <a:r>
              <a:rPr lang="bg-BG" b="1" dirty="0"/>
              <a:t>без </a:t>
            </a:r>
            <a:r>
              <a:rPr lang="bg-BG" b="1" dirty="0" smtClean="0"/>
              <a:t>ограничения </a:t>
            </a:r>
            <a:r>
              <a:rPr lang="bg-BG" b="1" dirty="0"/>
              <a:t>за децата до 1-годишна възраст (независимо от диагнозата)</a:t>
            </a:r>
          </a:p>
          <a:p>
            <a:endParaRPr lang="ru-RU" b="1" dirty="0">
              <a:solidFill>
                <a:srgbClr val="0000FF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19F3-FC3D-4F48-BC8A-432C174FB80C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27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52123"/>
              </p:ext>
            </p:extLst>
          </p:nvPr>
        </p:nvGraphicFramePr>
        <p:xfrm>
          <a:off x="0" y="2096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96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423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</a:rPr>
              <a:t>Финасиране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256584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00FF"/>
                </a:solidFill>
              </a:rPr>
              <a:t>Заплащане </a:t>
            </a:r>
            <a:r>
              <a:rPr lang="bg-BG" b="1" dirty="0">
                <a:solidFill>
                  <a:srgbClr val="0000FF"/>
                </a:solidFill>
              </a:rPr>
              <a:t>на КП при изпълнен алгоритъм, преди </a:t>
            </a:r>
            <a:r>
              <a:rPr lang="bg-BG" b="1" dirty="0" smtClean="0">
                <a:solidFill>
                  <a:srgbClr val="0000FF"/>
                </a:solidFill>
              </a:rPr>
              <a:t>изтичане на минималния  </a:t>
            </a:r>
            <a:r>
              <a:rPr lang="bg-BG" b="1" dirty="0">
                <a:solidFill>
                  <a:srgbClr val="0000FF"/>
                </a:solidFill>
              </a:rPr>
              <a:t>болничен </a:t>
            </a:r>
            <a:r>
              <a:rPr lang="bg-BG" b="1" dirty="0" smtClean="0">
                <a:solidFill>
                  <a:srgbClr val="0000FF"/>
                </a:solidFill>
              </a:rPr>
              <a:t>престой (в </a:t>
            </a:r>
            <a:r>
              <a:rPr lang="bg-BG" b="1" dirty="0">
                <a:solidFill>
                  <a:srgbClr val="0000FF"/>
                </a:solidFill>
              </a:rPr>
              <a:t>интерес на </a:t>
            </a:r>
            <a:r>
              <a:rPr lang="bg-BG" b="1" dirty="0" smtClean="0">
                <a:solidFill>
                  <a:srgbClr val="0000FF"/>
                </a:solidFill>
              </a:rPr>
              <a:t>детето):</a:t>
            </a:r>
          </a:p>
          <a:p>
            <a:pPr marL="0" indent="0">
              <a:buNone/>
            </a:pPr>
            <a:r>
              <a:rPr lang="bg-BG" sz="2800" b="1" dirty="0" smtClean="0"/>
              <a:t> </a:t>
            </a:r>
          </a:p>
          <a:p>
            <a:pPr marL="0" indent="0">
              <a:buNone/>
            </a:pPr>
            <a:r>
              <a:rPr lang="bg-BG" sz="2800" dirty="0" smtClean="0">
                <a:solidFill>
                  <a:srgbClr val="00B050"/>
                </a:solidFill>
              </a:rPr>
              <a:t>- </a:t>
            </a:r>
            <a:r>
              <a:rPr lang="bg-BG" sz="2800" b="1" i="1" dirty="0" smtClean="0">
                <a:solidFill>
                  <a:srgbClr val="00B050"/>
                </a:solidFill>
              </a:rPr>
              <a:t>превеждане в специализирано ЛЗ на недоносено </a:t>
            </a:r>
            <a:r>
              <a:rPr lang="bg-BG" sz="2800" b="1" i="1" dirty="0">
                <a:solidFill>
                  <a:srgbClr val="00B050"/>
                </a:solidFill>
              </a:rPr>
              <a:t>ІV степен 2-3 дни след лигиран артериален канал да се преведе в неонатология </a:t>
            </a:r>
            <a:endParaRPr lang="bg-BG" sz="2800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bg-BG" sz="2800" b="1" i="1" dirty="0" smtClean="0"/>
              <a:t>- дете </a:t>
            </a:r>
            <a:r>
              <a:rPr lang="bg-BG" sz="2800" b="1" i="1" dirty="0"/>
              <a:t>с </a:t>
            </a:r>
            <a:r>
              <a:rPr lang="bg-BG" sz="2800" b="1" i="1" dirty="0" smtClean="0"/>
              <a:t>открито </a:t>
            </a:r>
            <a:r>
              <a:rPr lang="bg-BG" sz="2800" b="1" i="1" dirty="0"/>
              <a:t>онкохематологично заболяване да отиде за хирургия/химиотерапия и мн. други интердисциплинарни случаи</a:t>
            </a:r>
            <a:r>
              <a:rPr lang="bg-BG" sz="2800" i="1" dirty="0"/>
              <a:t>)</a:t>
            </a:r>
          </a:p>
          <a:p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B26C-51E9-4273-AD36-C2A240BDFD17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28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25526"/>
              </p:ext>
            </p:extLst>
          </p:nvPr>
        </p:nvGraphicFramePr>
        <p:xfrm>
          <a:off x="0" y="23248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248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595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</a:rPr>
              <a:t>Финасиране 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00FF"/>
                </a:solidFill>
              </a:rPr>
              <a:t>Покриване на разходи за транспорт за децата и родителите им – при необходимост от  консултации във високоспециализиран център.</a:t>
            </a:r>
          </a:p>
          <a:p>
            <a:endParaRPr lang="bg-BG" dirty="0" smtClean="0"/>
          </a:p>
          <a:p>
            <a:r>
              <a:rPr lang="bg-BG" i="1" dirty="0" smtClean="0"/>
              <a:t>(сега </a:t>
            </a:r>
            <a:r>
              <a:rPr lang="bg-BG" i="1" dirty="0"/>
              <a:t>сложна </a:t>
            </a:r>
            <a:r>
              <a:rPr lang="bg-BG" i="1" dirty="0" smtClean="0"/>
              <a:t>процедура – предимно за </a:t>
            </a:r>
            <a:r>
              <a:rPr lang="bg-BG" i="1" dirty="0"/>
              <a:t>социално слаби </a:t>
            </a:r>
            <a:r>
              <a:rPr lang="bg-BG" i="1" dirty="0" smtClean="0"/>
              <a:t>семействата)  </a:t>
            </a:r>
            <a:endParaRPr lang="bg-BG" i="1" dirty="0"/>
          </a:p>
          <a:p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C3D4-4EB2-42D6-8322-CA7F07E5BF2B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29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068632"/>
              </p:ext>
            </p:extLst>
          </p:nvPr>
        </p:nvGraphicFramePr>
        <p:xfrm>
          <a:off x="0" y="13376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376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00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FF0000"/>
                </a:solidFill>
              </a:rPr>
              <a:t>Проблеми </a:t>
            </a:r>
            <a:r>
              <a:rPr lang="bg-BG" sz="3600" b="1" dirty="0">
                <a:solidFill>
                  <a:srgbClr val="FF0000"/>
                </a:solidFill>
              </a:rPr>
              <a:t>на детското здравеопазване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784976" cy="4824536"/>
          </a:xfrm>
        </p:spPr>
        <p:txBody>
          <a:bodyPr>
            <a:normAutofit/>
          </a:bodyPr>
          <a:lstStyle/>
          <a:p>
            <a:r>
              <a:rPr lang="bg-BG" b="1" dirty="0" smtClean="0"/>
              <a:t>Детска смъртност</a:t>
            </a:r>
          </a:p>
          <a:p>
            <a:r>
              <a:rPr lang="bg-BG" b="1" dirty="0" smtClean="0"/>
              <a:t>Специализация и квалификация на лекарите и професионалистите по здравни грижи</a:t>
            </a:r>
          </a:p>
          <a:p>
            <a:r>
              <a:rPr lang="bg-BG" b="1" dirty="0" smtClean="0"/>
              <a:t>Комуникативни умения</a:t>
            </a:r>
          </a:p>
          <a:p>
            <a:r>
              <a:rPr lang="bg-BG" b="1" dirty="0" smtClean="0"/>
              <a:t>Финансиране </a:t>
            </a:r>
          </a:p>
          <a:p>
            <a:r>
              <a:rPr lang="bg-BG" b="1" dirty="0"/>
              <a:t>Медицински стандарти в педиатрията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1CA2-6E85-4147-985E-7D4046668E64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3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835158"/>
              </p:ext>
            </p:extLst>
          </p:nvPr>
        </p:nvGraphicFramePr>
        <p:xfrm>
          <a:off x="3432" y="-13328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" y="-13328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001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0000FF"/>
                </a:solidFill>
              </a:rPr>
              <a:t>Финанси - НЗОК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713387"/>
          </a:xfrm>
        </p:spPr>
        <p:txBody>
          <a:bodyPr>
            <a:normAutofit/>
          </a:bodyPr>
          <a:lstStyle/>
          <a:p>
            <a:endParaRPr lang="bg-BG" b="1" dirty="0" smtClean="0">
              <a:solidFill>
                <a:srgbClr val="C00000"/>
              </a:solidFill>
            </a:endParaRPr>
          </a:p>
          <a:p>
            <a:r>
              <a:rPr lang="bg-BG" sz="3600" b="1" dirty="0" smtClean="0">
                <a:solidFill>
                  <a:srgbClr val="C00000"/>
                </a:solidFill>
              </a:rPr>
              <a:t>Обособяване в НРД на КП само за деца</a:t>
            </a:r>
          </a:p>
          <a:p>
            <a:pPr marL="0" indent="0">
              <a:buNone/>
            </a:pPr>
            <a:r>
              <a:rPr lang="bg-BG" dirty="0" smtClean="0"/>
              <a:t>	</a:t>
            </a:r>
          </a:p>
          <a:p>
            <a:pPr marL="0" indent="0">
              <a:buNone/>
            </a:pPr>
            <a:r>
              <a:rPr lang="bg-BG" sz="2600" i="1" dirty="0"/>
              <a:t>	</a:t>
            </a:r>
            <a:r>
              <a:rPr lang="bg-BG" sz="2600" i="1" dirty="0" smtClean="0"/>
              <a:t>Алгоритми съобразени </a:t>
            </a:r>
            <a:r>
              <a:rPr lang="bg-BG" sz="2600" i="1" dirty="0"/>
              <a:t>с педиатричната практика. </a:t>
            </a:r>
            <a:endParaRPr lang="bg-BG" sz="2600" i="1" dirty="0" smtClean="0"/>
          </a:p>
          <a:p>
            <a:pPr marL="0" indent="0">
              <a:buNone/>
            </a:pPr>
            <a:r>
              <a:rPr lang="bg-BG" sz="2600" i="1" dirty="0" smtClean="0"/>
              <a:t>	</a:t>
            </a:r>
          </a:p>
          <a:p>
            <a:pPr marL="0" indent="0">
              <a:buNone/>
            </a:pPr>
            <a:r>
              <a:rPr lang="bg-BG" sz="2600" i="1" dirty="0"/>
              <a:t>	</a:t>
            </a:r>
            <a:r>
              <a:rPr lang="bg-BG" sz="2600" i="1" dirty="0" smtClean="0"/>
              <a:t>Отчети </a:t>
            </a:r>
            <a:r>
              <a:rPr lang="bg-BG" sz="2600" i="1" dirty="0"/>
              <a:t>и анализи </a:t>
            </a:r>
            <a:r>
              <a:rPr lang="bg-BG" sz="2600" i="1" dirty="0" smtClean="0"/>
              <a:t>за лечение проведено в детска възраст.  </a:t>
            </a:r>
            <a:endParaRPr lang="bg-BG" sz="26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4DB9-9A35-4D86-91A8-F321FB6BD2A2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30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936487"/>
              </p:ext>
            </p:extLst>
          </p:nvPr>
        </p:nvGraphicFramePr>
        <p:xfrm>
          <a:off x="0" y="7624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4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220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</a:rPr>
              <a:t>Финасиране 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29411"/>
          </a:xfrm>
        </p:spPr>
        <p:txBody>
          <a:bodyPr>
            <a:normAutofit/>
          </a:bodyPr>
          <a:lstStyle/>
          <a:p>
            <a:endParaRPr lang="bg-BG" dirty="0" smtClean="0"/>
          </a:p>
          <a:p>
            <a:endParaRPr lang="bg-BG" dirty="0"/>
          </a:p>
          <a:p>
            <a:r>
              <a:rPr lang="bg-BG" sz="3600" b="1" dirty="0" smtClean="0">
                <a:solidFill>
                  <a:srgbClr val="0000FF"/>
                </a:solidFill>
              </a:rPr>
              <a:t>Компенсация - потребителската такса. </a:t>
            </a:r>
            <a:endParaRPr lang="bg-BG" sz="3600" b="1" dirty="0">
              <a:solidFill>
                <a:srgbClr val="0000FF"/>
              </a:solidFill>
            </a:endParaRPr>
          </a:p>
          <a:p>
            <a:endParaRPr lang="bg-BG" sz="3600" b="1" dirty="0" smtClean="0">
              <a:solidFill>
                <a:srgbClr val="0000FF"/>
              </a:solidFill>
            </a:endParaRPr>
          </a:p>
          <a:p>
            <a:r>
              <a:rPr lang="bg-BG" sz="3600" b="1" dirty="0" smtClean="0">
                <a:solidFill>
                  <a:srgbClr val="00CC66"/>
                </a:solidFill>
              </a:rPr>
              <a:t>По </a:t>
            </a:r>
            <a:r>
              <a:rPr lang="bg-BG" sz="3600" b="1" dirty="0">
                <a:solidFill>
                  <a:srgbClr val="00CC66"/>
                </a:solidFill>
              </a:rPr>
              <a:t>високо заплащане на специалистите по здравни грижи и лекарите, работещи с деца. </a:t>
            </a:r>
            <a:endParaRPr lang="bg-BG" sz="3600" b="1" dirty="0" smtClean="0">
              <a:solidFill>
                <a:srgbClr val="00CC6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3140-4C41-4BE8-BD61-32A9794D0511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31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655414"/>
              </p:ext>
            </p:extLst>
          </p:nvPr>
        </p:nvGraphicFramePr>
        <p:xfrm>
          <a:off x="-25528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528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009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850106"/>
          </a:xfrm>
        </p:spPr>
        <p:txBody>
          <a:bodyPr/>
          <a:lstStyle/>
          <a:p>
            <a:r>
              <a:rPr lang="bg-BG" b="1" dirty="0" smtClean="0">
                <a:solidFill>
                  <a:srgbClr val="0000FF"/>
                </a:solidFill>
              </a:rPr>
              <a:t>НЗОК 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 lnSpcReduction="10000"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bg-BG" dirty="0" smtClean="0"/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bg-BG" b="1" dirty="0" smtClean="0">
                <a:solidFill>
                  <a:srgbClr val="C00000"/>
                </a:solidFill>
              </a:rPr>
              <a:t>Премахване на изискването </a:t>
            </a:r>
            <a:r>
              <a:rPr lang="bg-BG" b="1" dirty="0">
                <a:solidFill>
                  <a:srgbClr val="C00000"/>
                </a:solidFill>
              </a:rPr>
              <a:t>за наличие на специалист с </a:t>
            </a:r>
            <a:r>
              <a:rPr lang="bg-BG" b="1" dirty="0" smtClean="0">
                <a:solidFill>
                  <a:srgbClr val="C00000"/>
                </a:solidFill>
              </a:rPr>
              <a:t>профилна специалност </a:t>
            </a:r>
            <a:r>
              <a:rPr lang="bg-BG" b="1" dirty="0">
                <a:solidFill>
                  <a:srgbClr val="C00000"/>
                </a:solidFill>
              </a:rPr>
              <a:t>при лечение на </a:t>
            </a:r>
            <a:r>
              <a:rPr lang="bg-BG" b="1" dirty="0" smtClean="0">
                <a:solidFill>
                  <a:srgbClr val="C00000"/>
                </a:solidFill>
              </a:rPr>
              <a:t>деца </a:t>
            </a:r>
            <a:r>
              <a:rPr lang="bg-BG" b="1" dirty="0">
                <a:solidFill>
                  <a:srgbClr val="C00000"/>
                </a:solidFill>
              </a:rPr>
              <a:t>с често срещани </a:t>
            </a:r>
            <a:r>
              <a:rPr lang="bg-BG" b="1" dirty="0" smtClean="0">
                <a:solidFill>
                  <a:srgbClr val="C00000"/>
                </a:solidFill>
              </a:rPr>
              <a:t>заболявания</a:t>
            </a:r>
            <a:r>
              <a:rPr lang="bg-BG" dirty="0" smtClean="0"/>
              <a:t>.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b="1" i="1" dirty="0" smtClean="0"/>
              <a:t>(Пневмония – детски пулмолог ? )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bg-BG" b="1" i="1" dirty="0" smtClean="0">
                <a:ea typeface="Calibri"/>
                <a:cs typeface="Times New Roman"/>
              </a:rPr>
              <a:t>Отпадане на направленията </a:t>
            </a:r>
            <a:r>
              <a:rPr lang="bg-BG" b="1" i="1" dirty="0">
                <a:ea typeface="Calibri"/>
                <a:cs typeface="Times New Roman"/>
              </a:rPr>
              <a:t>за профилиран </a:t>
            </a:r>
            <a:r>
              <a:rPr lang="bg-BG" b="1" i="1" dirty="0" smtClean="0">
                <a:ea typeface="Calibri"/>
                <a:cs typeface="Times New Roman"/>
              </a:rPr>
              <a:t>педиатър</a:t>
            </a:r>
            <a:endParaRPr lang="bg-BG" b="1" i="1" dirty="0"/>
          </a:p>
          <a:p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8440-762B-4B80-9C33-43238A3E7581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32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305614"/>
              </p:ext>
            </p:extLst>
          </p:nvPr>
        </p:nvGraphicFramePr>
        <p:xfrm>
          <a:off x="-2288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8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089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0000FF"/>
                </a:solidFill>
              </a:rPr>
              <a:t>Стандарт </a:t>
            </a:r>
            <a:r>
              <a:rPr lang="bg-BG" b="1" dirty="0">
                <a:solidFill>
                  <a:srgbClr val="0000FF"/>
                </a:solidFill>
              </a:rPr>
              <a:t>за спешни състояния в </a:t>
            </a:r>
            <a:r>
              <a:rPr lang="bg-BG" b="1" dirty="0" smtClean="0">
                <a:solidFill>
                  <a:srgbClr val="0000FF"/>
                </a:solidFill>
              </a:rPr>
              <a:t>педиатрията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709120"/>
          </a:xfrm>
        </p:spPr>
        <p:txBody>
          <a:bodyPr>
            <a:normAutofit/>
          </a:bodyPr>
          <a:lstStyle/>
          <a:p>
            <a:r>
              <a:rPr lang="bg-BG" b="1" dirty="0" smtClean="0"/>
              <a:t>Стандартът </a:t>
            </a:r>
            <a:r>
              <a:rPr lang="bg-BG" b="1" dirty="0"/>
              <a:t>по „Спешна медицина“ </a:t>
            </a:r>
            <a:r>
              <a:rPr lang="bg-BG" b="1" dirty="0" smtClean="0"/>
              <a:t>– ориентир. Не обхваща </a:t>
            </a:r>
            <a:r>
              <a:rPr lang="bg-BG" b="1" dirty="0"/>
              <a:t>и </a:t>
            </a:r>
            <a:r>
              <a:rPr lang="bg-BG" b="1" dirty="0" smtClean="0"/>
              <a:t>не </a:t>
            </a:r>
            <a:r>
              <a:rPr lang="bg-BG" b="1" dirty="0"/>
              <a:t>конкретизира дейностите при спешни състояния на деца. </a:t>
            </a:r>
            <a:endParaRPr lang="bg-BG" b="1" dirty="0" smtClean="0"/>
          </a:p>
          <a:p>
            <a:r>
              <a:rPr lang="bg-BG" b="1" dirty="0" smtClean="0"/>
              <a:t>Правила </a:t>
            </a:r>
            <a:r>
              <a:rPr lang="bg-BG" b="1" dirty="0"/>
              <a:t>за транспорт на </a:t>
            </a:r>
            <a:r>
              <a:rPr lang="bg-BG" b="1" dirty="0" smtClean="0"/>
              <a:t>деца в </a:t>
            </a:r>
            <a:r>
              <a:rPr lang="bg-BG" b="1" dirty="0"/>
              <a:t>ранна </a:t>
            </a:r>
            <a:r>
              <a:rPr lang="bg-BG" b="1" dirty="0" smtClean="0"/>
              <a:t>възраст и новородени</a:t>
            </a:r>
          </a:p>
          <a:p>
            <a:r>
              <a:rPr lang="bg-BG" b="1" dirty="0" smtClean="0">
                <a:solidFill>
                  <a:srgbClr val="C00000"/>
                </a:solidFill>
              </a:rPr>
              <a:t>Завършване и приемане на стандартите по профилни специалности.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58DF-7473-4E38-8D7E-49B98673C4ED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33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418869"/>
              </p:ext>
            </p:extLst>
          </p:nvPr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833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C00000"/>
                </a:solidFill>
              </a:rPr>
              <a:t>Други важни въпроси</a:t>
            </a:r>
            <a:endParaRPr lang="bg-BG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09120"/>
          </a:xfrm>
        </p:spPr>
        <p:txBody>
          <a:bodyPr>
            <a:normAutofit/>
          </a:bodyPr>
          <a:lstStyle/>
          <a:p>
            <a:endParaRPr lang="bg-BG" dirty="0" smtClean="0"/>
          </a:p>
          <a:p>
            <a:r>
              <a:rPr lang="bg-BG" sz="3600" b="1" dirty="0" smtClean="0"/>
              <a:t>Намаляване </a:t>
            </a:r>
            <a:r>
              <a:rPr lang="bg-BG" sz="3600" b="1" dirty="0"/>
              <a:t>на случаите на родоразрешение чрез </a:t>
            </a:r>
            <a:r>
              <a:rPr lang="en-US" sz="3600" b="1" i="1" dirty="0">
                <a:solidFill>
                  <a:srgbClr val="C00000"/>
                </a:solidFill>
              </a:rPr>
              <a:t>“</a:t>
            </a:r>
            <a:r>
              <a:rPr lang="en-US" sz="3600" b="1" i="1" dirty="0" err="1">
                <a:solidFill>
                  <a:srgbClr val="C00000"/>
                </a:solidFill>
              </a:rPr>
              <a:t>Sectio</a:t>
            </a:r>
            <a:r>
              <a:rPr lang="en-US" sz="3600" b="1" i="1" dirty="0">
                <a:solidFill>
                  <a:srgbClr val="C00000"/>
                </a:solidFill>
              </a:rPr>
              <a:t> Caesarea”</a:t>
            </a:r>
            <a:r>
              <a:rPr lang="bg-BG" sz="3600" b="1" i="1" dirty="0">
                <a:solidFill>
                  <a:srgbClr val="C00000"/>
                </a:solidFill>
              </a:rPr>
              <a:t> </a:t>
            </a:r>
            <a:r>
              <a:rPr lang="bg-BG" sz="3600" b="1" dirty="0"/>
              <a:t>– в България 43 % !</a:t>
            </a:r>
            <a:r>
              <a:rPr lang="ru-RU" sz="3600" b="1" dirty="0"/>
              <a:t> </a:t>
            </a:r>
          </a:p>
          <a:p>
            <a:endParaRPr lang="bg-BG" sz="3600" b="1" dirty="0" smtClean="0"/>
          </a:p>
          <a:p>
            <a:r>
              <a:rPr lang="bg-BG" sz="3600" b="1" dirty="0" smtClean="0"/>
              <a:t>Действени </a:t>
            </a:r>
            <a:r>
              <a:rPr lang="bg-BG" sz="3600" b="1" dirty="0"/>
              <a:t>стъпки за осигуряване на </a:t>
            </a:r>
            <a:r>
              <a:rPr lang="bg-BG" sz="3600" b="1" i="1" dirty="0">
                <a:solidFill>
                  <a:srgbClr val="C00000"/>
                </a:solidFill>
              </a:rPr>
              <a:t>„първи </a:t>
            </a:r>
            <a:r>
              <a:rPr lang="bg-BG" sz="3600" b="1" i="1" dirty="0" smtClean="0">
                <a:solidFill>
                  <a:srgbClr val="C00000"/>
                </a:solidFill>
              </a:rPr>
              <a:t>контакт“  </a:t>
            </a:r>
            <a:r>
              <a:rPr lang="bg-BG" sz="3600" b="1" dirty="0" smtClean="0"/>
              <a:t>новородено -  майка</a:t>
            </a:r>
          </a:p>
          <a:p>
            <a:endParaRPr lang="bg-BG" dirty="0"/>
          </a:p>
          <a:p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3616-63B8-44C4-B2F9-11677FD9FD17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34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77490"/>
              </p:ext>
            </p:extLst>
          </p:nvPr>
        </p:nvGraphicFramePr>
        <p:xfrm>
          <a:off x="0" y="8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51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C00000"/>
                </a:solidFill>
              </a:rPr>
              <a:t>Други важни въпроси</a:t>
            </a:r>
            <a:endParaRPr lang="bg-BG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09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Личен </a:t>
            </a:r>
            <a:r>
              <a:rPr lang="ru-RU" b="1" dirty="0">
                <a:solidFill>
                  <a:srgbClr val="0000FF"/>
                </a:solidFill>
              </a:rPr>
              <a:t>лекар за всяко дете - изграждане на система, осигуряваща незабавно посещение на лекар или патронажна сестра веднага след изписването на родилката. </a:t>
            </a:r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/>
          </a:p>
          <a:p>
            <a:r>
              <a:rPr lang="ru-RU" b="1" dirty="0" smtClean="0"/>
              <a:t>За </a:t>
            </a:r>
            <a:r>
              <a:rPr lang="ru-RU" b="1" dirty="0"/>
              <a:t>родителите не избрали предварително личен лекар – да се определя служебно.  </a:t>
            </a:r>
          </a:p>
          <a:p>
            <a:endParaRPr lang="ru-RU" dirty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2C4C-76AE-4B77-8419-756A0E6F93BF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35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776229"/>
              </p:ext>
            </p:extLst>
          </p:nvPr>
        </p:nvGraphicFramePr>
        <p:xfrm>
          <a:off x="4576" y="2296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" y="2296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076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C00000"/>
                </a:solidFill>
              </a:rPr>
              <a:t>Други важни въпроси</a:t>
            </a:r>
            <a:endParaRPr lang="bg-BG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bg-BG" sz="4000" b="1" dirty="0" smtClean="0">
                <a:solidFill>
                  <a:srgbClr val="0000FF"/>
                </a:solidFill>
              </a:rPr>
              <a:t>Придружител </a:t>
            </a:r>
            <a:r>
              <a:rPr lang="bg-BG" sz="4000" b="1" dirty="0">
                <a:solidFill>
                  <a:srgbClr val="0000FF"/>
                </a:solidFill>
              </a:rPr>
              <a:t>на дете в ЛЗ – необходима нормативна  уредба</a:t>
            </a:r>
            <a:r>
              <a:rPr lang="bg-BG" sz="4000" b="1" dirty="0" smtClean="0">
                <a:solidFill>
                  <a:srgbClr val="0000FF"/>
                </a:solidFill>
              </a:rPr>
              <a:t>.</a:t>
            </a:r>
          </a:p>
          <a:p>
            <a:endParaRPr lang="bg-BG" sz="4000" b="1" dirty="0"/>
          </a:p>
          <a:p>
            <a:r>
              <a:rPr lang="bg-BG" sz="4000" b="1" dirty="0" smtClean="0">
                <a:solidFill>
                  <a:srgbClr val="00B050"/>
                </a:solidFill>
              </a:rPr>
              <a:t>Да не забравим ваксините ! Има ли действително колеги издаващи документ за ваксинация – но тя не е направена ?</a:t>
            </a:r>
            <a:endParaRPr lang="bg-BG" sz="4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16EA-C5B0-4664-90AC-076015585E12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36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66187"/>
              </p:ext>
            </p:extLst>
          </p:nvPr>
        </p:nvGraphicFramePr>
        <p:xfrm>
          <a:off x="1144" y="14488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" y="14488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590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568952" cy="2835747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C00000"/>
                </a:solidFill>
              </a:rPr>
              <a:t>Национална програма за оптимизиране на ваксинопрофилактиката в Република България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496944" cy="1752600"/>
          </a:xfrm>
        </p:spPr>
        <p:txBody>
          <a:bodyPr/>
          <a:lstStyle/>
          <a:p>
            <a:r>
              <a:rPr lang="bg-BG" b="1" i="1" dirty="0" smtClean="0"/>
              <a:t>Предложение от експертната среща попроблемите на ваксинопрофилактиката </a:t>
            </a:r>
          </a:p>
          <a:p>
            <a:r>
              <a:rPr lang="bg-BG" b="1" i="1" dirty="0" smtClean="0"/>
              <a:t>Панагюрище 2017 </a:t>
            </a:r>
            <a:endParaRPr lang="bg-BG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943A-EE14-436B-A5E6-E14C61742E48}" type="datetime1">
              <a:rPr lang="bg-BG" smtClean="0"/>
              <a:t>19.10.2017 г.</a:t>
            </a:fld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37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321470"/>
              </p:ext>
            </p:extLst>
          </p:nvPr>
        </p:nvGraphicFramePr>
        <p:xfrm>
          <a:off x="0" y="1220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20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22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850106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Съдържание на програмата</a:t>
            </a:r>
            <a:endParaRPr lang="bg-BG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Снабдяване, съхранение и транспорт на ваксините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Изпълнение на имунизационния календар (задължителни и препоръчителни ваксини)</a:t>
            </a:r>
          </a:p>
          <a:p>
            <a:r>
              <a:rPr lang="ru-RU" b="1" dirty="0" smtClean="0"/>
              <a:t>Електронен регистър за изпълнение на ваксиналната програма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Регистрация на нежелани реакции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B5C8-CA69-4EF0-9EE2-F45767A3B934}" type="datetime1">
              <a:rPr lang="bg-BG" smtClean="0"/>
              <a:t>19.10.2017 г.</a:t>
            </a:fld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38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981491"/>
              </p:ext>
            </p:extLst>
          </p:nvPr>
        </p:nvGraphicFramePr>
        <p:xfrm>
          <a:off x="1144" y="13344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" y="13344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37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Съдържание на програмата</a:t>
            </a:r>
            <a:endParaRPr lang="bg-BG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Процедури_внедряване на нови ваксини, отказ (при необходимост)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Мониторинг на ваксинопредотвратимите заболявания</a:t>
            </a:r>
          </a:p>
          <a:p>
            <a:r>
              <a:rPr lang="ru-RU" b="1" dirty="0" smtClean="0"/>
              <a:t>Икономически анализ_методика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Постоянно действаща проваксинална кампания 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DBA2-4EF3-4955-8C60-7594F1137ED7}" type="datetime1">
              <a:rPr lang="bg-BG" smtClean="0"/>
              <a:t>19.10.2017 г.</a:t>
            </a:fld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39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254608"/>
              </p:ext>
            </p:extLst>
          </p:nvPr>
        </p:nvGraphicFramePr>
        <p:xfrm>
          <a:off x="2288" y="13344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" y="13344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17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FF0000"/>
                </a:solidFill>
              </a:rPr>
              <a:t>Проблеми </a:t>
            </a:r>
            <a:r>
              <a:rPr lang="bg-BG" sz="3600" b="1" dirty="0">
                <a:solidFill>
                  <a:srgbClr val="FF0000"/>
                </a:solidFill>
              </a:rPr>
              <a:t>на детското здравеопазване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525963"/>
          </a:xfrm>
        </p:spPr>
        <p:txBody>
          <a:bodyPr/>
          <a:lstStyle/>
          <a:p>
            <a:endParaRPr lang="bg-BG" b="1" dirty="0" smtClean="0"/>
          </a:p>
          <a:p>
            <a:r>
              <a:rPr lang="bg-BG" b="1" dirty="0" smtClean="0"/>
              <a:t>НЗОК Клинични пътеки</a:t>
            </a:r>
          </a:p>
          <a:p>
            <a:r>
              <a:rPr lang="bg-BG" b="1" dirty="0" smtClean="0"/>
              <a:t>Национална програма за оптимизация на ваксинопрофилактиката</a:t>
            </a:r>
          </a:p>
          <a:p>
            <a:r>
              <a:rPr lang="bg-BG" b="1" dirty="0" smtClean="0"/>
              <a:t>Електронно здравеопазване</a:t>
            </a:r>
          </a:p>
          <a:p>
            <a:r>
              <a:rPr lang="bg-BG" b="1" dirty="0" smtClean="0"/>
              <a:t>Предстоящи събития</a:t>
            </a:r>
          </a:p>
          <a:p>
            <a:r>
              <a:rPr lang="bg-BG" b="1" dirty="0" smtClean="0"/>
              <a:t>Изводи и заключение </a:t>
            </a:r>
          </a:p>
          <a:p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0F40-CD2E-4036-81F9-7093E533F6BC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4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995063"/>
              </p:ext>
            </p:extLst>
          </p:nvPr>
        </p:nvGraphicFramePr>
        <p:xfrm>
          <a:off x="0" y="1220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4" imgW="914400" imgH="914400" progId="">
                  <p:embed/>
                </p:oleObj>
              </mc:Choice>
              <mc:Fallback>
                <p:oleObj r:id="rId4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20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90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Съдържание на програмата</a:t>
            </a:r>
            <a:endParaRPr lang="bg-BG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Процедури_внедряване на нови ваксини, отказ (при необходимост)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Мониторинг на ваксинопредотвратимите заболявания</a:t>
            </a:r>
          </a:p>
          <a:p>
            <a:r>
              <a:rPr lang="ru-RU" b="1" dirty="0" smtClean="0"/>
              <a:t>Икономически анализ_методика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Постоянно действаща проваксинална кампания 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A01D-4932-45FF-B97F-0E09FEA3DC4D}" type="datetime1">
              <a:rPr lang="bg-BG" smtClean="0"/>
              <a:t>19.10.2017 г.</a:t>
            </a:fld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40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217297"/>
              </p:ext>
            </p:extLst>
          </p:nvPr>
        </p:nvGraphicFramePr>
        <p:xfrm>
          <a:off x="12192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175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</a:rPr>
              <a:t>Детски здравен парк София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bg-BG" b="1" dirty="0"/>
              <a:t>Обединяване на разпокъсаните </a:t>
            </a:r>
            <a:r>
              <a:rPr lang="bg-BG" b="1" dirty="0" smtClean="0"/>
              <a:t>клиники в </a:t>
            </a:r>
            <a:r>
              <a:rPr lang="bg-BG" b="1" dirty="0"/>
              <a:t>модерна национална </a:t>
            </a:r>
            <a:r>
              <a:rPr lang="bg-BG" b="1" dirty="0" smtClean="0"/>
              <a:t>педиатрична болница</a:t>
            </a:r>
          </a:p>
          <a:p>
            <a:pPr marL="0" indent="0">
              <a:buNone/>
            </a:pPr>
            <a:endParaRPr lang="bg-BG" b="1" dirty="0" smtClean="0"/>
          </a:p>
          <a:p>
            <a:r>
              <a:rPr lang="bg-BG" b="1" dirty="0" smtClean="0"/>
              <a:t>Подобряване </a:t>
            </a:r>
            <a:r>
              <a:rPr lang="bg-BG" b="1" dirty="0"/>
              <a:t>на качеството на медицинската </a:t>
            </a:r>
            <a:r>
              <a:rPr lang="bg-BG" b="1" dirty="0" smtClean="0"/>
              <a:t>грижа</a:t>
            </a:r>
          </a:p>
          <a:p>
            <a:pPr marL="0" indent="0">
              <a:buNone/>
            </a:pPr>
            <a:endParaRPr lang="bg-BG" b="1" dirty="0" smtClean="0"/>
          </a:p>
          <a:p>
            <a:r>
              <a:rPr lang="bg-BG" b="1" dirty="0" smtClean="0"/>
              <a:t>Условия за обучение на студентите, лекарите </a:t>
            </a:r>
            <a:r>
              <a:rPr lang="bg-BG" b="1" dirty="0"/>
              <a:t>и специалистите по здравни </a:t>
            </a:r>
            <a:r>
              <a:rPr lang="bg-BG" b="1" dirty="0" smtClean="0"/>
              <a:t> грижи</a:t>
            </a:r>
            <a:r>
              <a:rPr lang="bg-BG" b="1" dirty="0"/>
              <a:t> </a:t>
            </a:r>
          </a:p>
          <a:p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3932-E4FC-4BA4-8E1B-6FE16C5B3E11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41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865389"/>
              </p:ext>
            </p:extLst>
          </p:nvPr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478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>
                <a:solidFill>
                  <a:srgbClr val="C00000"/>
                </a:solidFill>
              </a:rPr>
              <a:t>Детски здравен парк </a:t>
            </a:r>
            <a:r>
              <a:rPr lang="bg-BG" b="1" dirty="0" smtClean="0">
                <a:solidFill>
                  <a:srgbClr val="C00000"/>
                </a:solidFill>
              </a:rPr>
              <a:t>София</a:t>
            </a:r>
            <a:br>
              <a:rPr lang="bg-BG" b="1" dirty="0" smtClean="0">
                <a:solidFill>
                  <a:srgbClr val="C00000"/>
                </a:solidFill>
              </a:rPr>
            </a:br>
            <a:r>
              <a:rPr lang="bg-BG" b="1" dirty="0" smtClean="0">
                <a:solidFill>
                  <a:srgbClr val="0000FF"/>
                </a:solidFill>
              </a:rPr>
              <a:t>Символ !</a:t>
            </a:r>
            <a:endParaRPr lang="bg-B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709120"/>
          </a:xfrm>
        </p:spPr>
        <p:txBody>
          <a:bodyPr>
            <a:normAutofit fontScale="92500" lnSpcReduction="20000"/>
          </a:bodyPr>
          <a:lstStyle/>
          <a:p>
            <a:r>
              <a:rPr lang="bg-BG" b="1" dirty="0" smtClean="0"/>
              <a:t>На държавната политика в детското здравеопазване в България</a:t>
            </a:r>
            <a:r>
              <a:rPr lang="bg-BG" dirty="0" smtClean="0"/>
              <a:t>. 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b="1" dirty="0" smtClean="0"/>
              <a:t>Че </a:t>
            </a:r>
            <a:r>
              <a:rPr lang="bg-BG" b="1" dirty="0"/>
              <a:t>има място </a:t>
            </a:r>
            <a:r>
              <a:rPr lang="bg-BG" b="1" dirty="0" smtClean="0"/>
              <a:t>у нас, </a:t>
            </a:r>
            <a:r>
              <a:rPr lang="bg-BG" b="1" dirty="0"/>
              <a:t>където независимо от сложността на медицинския </a:t>
            </a:r>
            <a:r>
              <a:rPr lang="bg-BG" b="1" dirty="0" smtClean="0"/>
              <a:t>проблем детето ще получи </a:t>
            </a:r>
            <a:r>
              <a:rPr lang="bg-BG" b="1" dirty="0"/>
              <a:t>медицинско обгрижване на най-високо </a:t>
            </a:r>
            <a:r>
              <a:rPr lang="bg-BG" b="1" dirty="0" smtClean="0"/>
              <a:t>ниво </a:t>
            </a:r>
            <a:endParaRPr lang="bg-BG" b="1" dirty="0"/>
          </a:p>
          <a:p>
            <a:pPr marL="0" indent="0">
              <a:buNone/>
            </a:pPr>
            <a:endParaRPr lang="bg-BG" dirty="0" smtClean="0"/>
          </a:p>
          <a:p>
            <a:r>
              <a:rPr lang="bg-BG" b="1" dirty="0" smtClean="0"/>
              <a:t>Че </a:t>
            </a:r>
            <a:r>
              <a:rPr lang="bg-BG" b="1" dirty="0"/>
              <a:t>има един център, в който ще се творят и предлагат компетентни политики  в областта на детското здравеопазване. </a:t>
            </a:r>
          </a:p>
          <a:p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9673-492E-4995-834E-0CC791CE93DE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42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199711"/>
              </p:ext>
            </p:extLst>
          </p:nvPr>
        </p:nvGraphicFramePr>
        <p:xfrm>
          <a:off x="13336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6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76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bg-BG" sz="3600" b="1" dirty="0" smtClean="0">
                <a:solidFill>
                  <a:srgbClr val="C00000"/>
                </a:solidFill>
              </a:rPr>
              <a:t>Санаториуми, хосписи, болници за долекуване на деца</a:t>
            </a:r>
            <a:endParaRPr lang="bg-BG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endParaRPr lang="bg-BG" dirty="0"/>
          </a:p>
          <a:p>
            <a:r>
              <a:rPr lang="bg-BG" b="1" dirty="0" smtClean="0"/>
              <a:t>При хронични заболявания (понастящем остават в ЛЗ за астивно лечение)</a:t>
            </a:r>
          </a:p>
          <a:p>
            <a:pPr marL="0" indent="0">
              <a:buNone/>
            </a:pPr>
            <a:endParaRPr lang="bg-BG" b="1" dirty="0" smtClean="0"/>
          </a:p>
          <a:p>
            <a:r>
              <a:rPr lang="bg-BG" b="1" dirty="0" smtClean="0"/>
              <a:t>Педиатрични хосписи – несъмнено необходими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CF9E-8C3C-4981-8523-DB6253B9C60A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43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44334"/>
              </p:ext>
            </p:extLst>
          </p:nvPr>
        </p:nvGraphicFramePr>
        <p:xfrm>
          <a:off x="22096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6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996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C00000"/>
                </a:solidFill>
              </a:rPr>
              <a:t>Училищно здравеопазване</a:t>
            </a:r>
            <a:endParaRPr lang="bg-BG" sz="3600" b="1" dirty="0">
              <a:solidFill>
                <a:srgbClr val="C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420-DAB2-4AC3-A411-09160A138715}" type="datetime1">
              <a:rPr lang="bg-BG" smtClean="0"/>
              <a:t>19.10.2017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44</a:t>
            </a:fld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251520" y="1700808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Европейска рамка </a:t>
            </a:r>
            <a:r>
              <a:rPr lang="ru-RU" sz="3200" b="1" dirty="0" smtClean="0">
                <a:solidFill>
                  <a:srgbClr val="0000FF"/>
                </a:solidFill>
              </a:rPr>
              <a:t>на </a:t>
            </a:r>
            <a:r>
              <a:rPr lang="ru-RU" sz="3200" b="1" dirty="0">
                <a:solidFill>
                  <a:srgbClr val="0000FF"/>
                </a:solidFill>
              </a:rPr>
              <a:t>стандарти за качество в училищните здравни услуги и компетенции за </a:t>
            </a:r>
            <a:r>
              <a:rPr lang="ru-RU" sz="3200" b="1" dirty="0" smtClean="0">
                <a:solidFill>
                  <a:srgbClr val="0000FF"/>
                </a:solidFill>
              </a:rPr>
              <a:t>професионалистите </a:t>
            </a:r>
            <a:r>
              <a:rPr lang="ru-RU" sz="3200" b="1" dirty="0">
                <a:solidFill>
                  <a:srgbClr val="0000FF"/>
                </a:solidFill>
              </a:rPr>
              <a:t>в </a:t>
            </a:r>
            <a:r>
              <a:rPr lang="ru-RU" sz="3200" b="1" dirty="0" smtClean="0">
                <a:solidFill>
                  <a:srgbClr val="0000FF"/>
                </a:solidFill>
              </a:rPr>
              <a:t>системата на училищното здравеопазване </a:t>
            </a:r>
          </a:p>
          <a:p>
            <a:pPr algn="ctr"/>
            <a:endParaRPr lang="bg-BG" sz="3200" b="1" dirty="0">
              <a:solidFill>
                <a:srgbClr val="0000FF"/>
              </a:solidFill>
            </a:endParaRPr>
          </a:p>
          <a:p>
            <a:pPr algn="ctr"/>
            <a:r>
              <a:rPr lang="bg-BG" sz="2400" i="1" dirty="0" smtClean="0"/>
              <a:t>European </a:t>
            </a:r>
            <a:r>
              <a:rPr lang="bg-BG" sz="2400" i="1" dirty="0"/>
              <a:t>framework for quality standards in school health services and competences for school health professionals</a:t>
            </a: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17232"/>
            <a:ext cx="16764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34987"/>
            <a:ext cx="599440" cy="706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211960" y="5394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b="1" dirty="0"/>
              <a:t>EUSUHM EUROPEAN UNION FOR SCHOOL AND UNIVERSITY HEALTH AND MEDICINE</a:t>
            </a:r>
            <a:endParaRPr lang="bg-BG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21522"/>
              </p:ext>
            </p:extLst>
          </p:nvPr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r:id="rId5" imgW="914400" imgH="914400" progId="">
                  <p:embed/>
                </p:oleObj>
              </mc:Choice>
              <mc:Fallback>
                <p:oleObj r:id="rId5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500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0000FF"/>
                </a:solidFill>
              </a:rPr>
              <a:t>Електронно здравеопазване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853136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</a:rPr>
              <a:t>Очакваме до две години то да е реалност !</a:t>
            </a:r>
          </a:p>
          <a:p>
            <a:r>
              <a:rPr lang="bg-BG" b="1" dirty="0" smtClean="0"/>
              <a:t>През това време нека заедно помислим и </a:t>
            </a:r>
          </a:p>
          <a:p>
            <a:pPr marL="0" indent="0">
              <a:buNone/>
            </a:pPr>
            <a:r>
              <a:rPr lang="bg-BG" b="1" dirty="0" smtClean="0"/>
              <a:t>действаме за регистрите:</a:t>
            </a:r>
          </a:p>
          <a:p>
            <a:pPr marL="0" indent="0">
              <a:buNone/>
            </a:pPr>
            <a:r>
              <a:rPr lang="bg-BG" b="1" dirty="0" smtClean="0"/>
              <a:t>	</a:t>
            </a:r>
            <a:r>
              <a:rPr lang="bg-BG" b="1" i="1" dirty="0" smtClean="0"/>
              <a:t>- Хронични заболявания</a:t>
            </a:r>
          </a:p>
          <a:p>
            <a:pPr marL="0" indent="0">
              <a:buNone/>
            </a:pPr>
            <a:r>
              <a:rPr lang="bg-BG" b="1" i="1" dirty="0" smtClean="0"/>
              <a:t>	- Редки заболявания</a:t>
            </a:r>
          </a:p>
          <a:p>
            <a:pPr marL="0" indent="0">
              <a:buNone/>
            </a:pPr>
            <a:r>
              <a:rPr lang="bg-BG" b="1" i="1" dirty="0" smtClean="0"/>
              <a:t>	- Недоносени </a:t>
            </a:r>
            <a:endParaRPr lang="bg-BG" b="1" i="1" dirty="0"/>
          </a:p>
          <a:p>
            <a:pPr marL="0" indent="0">
              <a:buNone/>
            </a:pPr>
            <a:r>
              <a:rPr lang="bg-BG" b="1" i="1" dirty="0" smtClean="0"/>
              <a:t>	- Ваксинации</a:t>
            </a:r>
          </a:p>
          <a:p>
            <a:r>
              <a:rPr lang="bg-BG" b="1" dirty="0" smtClean="0">
                <a:solidFill>
                  <a:srgbClr val="00B050"/>
                </a:solidFill>
              </a:rPr>
              <a:t>Ползване на базата данни на НЗОК ?</a:t>
            </a:r>
          </a:p>
          <a:p>
            <a:pPr lvl="1"/>
            <a:endParaRPr lang="bg-BG" b="1" dirty="0"/>
          </a:p>
          <a:p>
            <a:endParaRPr lang="bg-BG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FEF1-7BF6-4EED-883D-64CC99542C0E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45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510609"/>
              </p:ext>
            </p:extLst>
          </p:nvPr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1636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</a:rPr>
              <a:t>Експертни срещи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endParaRPr lang="bg-BG" b="1" dirty="0" smtClean="0"/>
          </a:p>
          <a:p>
            <a:pPr>
              <a:buNone/>
            </a:pPr>
            <a:endParaRPr lang="bg-BG" b="1" dirty="0"/>
          </a:p>
          <a:p>
            <a:r>
              <a:rPr lang="bg-BG" b="1" dirty="0" smtClean="0"/>
              <a:t>1-2 декември 2017 – Становище по проблемите на децата с ДЦП</a:t>
            </a:r>
          </a:p>
          <a:p>
            <a:pPr>
              <a:buNone/>
            </a:pPr>
            <a:endParaRPr lang="bg-BG" b="1" dirty="0" smtClean="0"/>
          </a:p>
          <a:p>
            <a:r>
              <a:rPr lang="bg-BG" b="1" dirty="0" smtClean="0"/>
              <a:t>23-24 февруари 2018 – ваксинопрофилактика 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450F-EDA8-4292-A320-3FE91CB43D3A}" type="datetime1">
              <a:rPr lang="bg-BG" smtClean="0"/>
              <a:t>19.10.2017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46</a:t>
            </a:fld>
            <a:endParaRPr lang="bg-BG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4571"/>
              </p:ext>
            </p:extLst>
          </p:nvPr>
        </p:nvGraphicFramePr>
        <p:xfrm>
          <a:off x="15296" y="-872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6" y="-872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6241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</a:rPr>
              <a:t>Експертни срещи в проект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endParaRPr lang="bg-BG" b="1" dirty="0" smtClean="0"/>
          </a:p>
          <a:p>
            <a:r>
              <a:rPr lang="bg-BG" b="1" dirty="0" smtClean="0"/>
              <a:t>Децата и виртуалното пространство</a:t>
            </a:r>
          </a:p>
          <a:p>
            <a:r>
              <a:rPr lang="bg-BG" b="1" dirty="0" smtClean="0"/>
              <a:t>Училищно здравеопазване</a:t>
            </a:r>
          </a:p>
          <a:p>
            <a:r>
              <a:rPr lang="bg-BG" b="1" dirty="0" smtClean="0"/>
              <a:t>Спешна помощ в детската възраст</a:t>
            </a:r>
          </a:p>
          <a:p>
            <a:r>
              <a:rPr lang="bg-BG" b="1" dirty="0" smtClean="0"/>
              <a:t>Редки заболявания в детската възраст</a:t>
            </a:r>
          </a:p>
          <a:p>
            <a:r>
              <a:rPr lang="bg-BG" b="1" dirty="0" smtClean="0"/>
              <a:t>Скринингови програми</a:t>
            </a:r>
          </a:p>
          <a:p>
            <a:r>
              <a:rPr lang="bg-BG" b="1" dirty="0" smtClean="0"/>
              <a:t>Продължаващо медицинско обучение</a:t>
            </a:r>
            <a:endParaRPr lang="en-GB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C3D7-64C0-4956-BADB-34C2C57FC5B8}" type="datetime1">
              <a:rPr lang="bg-BG" smtClean="0"/>
              <a:t>19.10.2017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47</a:t>
            </a:fld>
            <a:endParaRPr lang="bg-BG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47095"/>
              </p:ext>
            </p:extLst>
          </p:nvPr>
        </p:nvGraphicFramePr>
        <p:xfrm>
          <a:off x="107504" y="116632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792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</a:rPr>
              <a:t>Други важни предстоящи събития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bg-BG" b="1" dirty="0">
                <a:solidFill>
                  <a:srgbClr val="0000FF"/>
                </a:solidFill>
              </a:rPr>
              <a:t>Заседание на генералната </a:t>
            </a:r>
            <a:r>
              <a:rPr lang="bg-BG" b="1" dirty="0" smtClean="0">
                <a:solidFill>
                  <a:srgbClr val="0000FF"/>
                </a:solidFill>
              </a:rPr>
              <a:t>асамблея </a:t>
            </a:r>
            <a:r>
              <a:rPr lang="bg-BG" b="1" dirty="0">
                <a:solidFill>
                  <a:srgbClr val="0000FF"/>
                </a:solidFill>
              </a:rPr>
              <a:t>на Европейската академия по педиатрия </a:t>
            </a:r>
            <a:r>
              <a:rPr lang="en-US" b="1" dirty="0">
                <a:solidFill>
                  <a:srgbClr val="C00000"/>
                </a:solidFill>
              </a:rPr>
              <a:t>(European academy of pediatrics)</a:t>
            </a:r>
            <a:endParaRPr lang="bg-BG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bg-BG" b="1" dirty="0" smtClean="0"/>
              <a:t>	</a:t>
            </a:r>
            <a:r>
              <a:rPr lang="bg-BG" b="1" i="1" dirty="0" smtClean="0"/>
              <a:t>18 – 20 май 2018 г., София</a:t>
            </a:r>
            <a:r>
              <a:rPr lang="bg-BG" i="1" dirty="0" smtClean="0"/>
              <a:t> </a:t>
            </a:r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bg-BG" b="1" dirty="0" smtClean="0">
                <a:solidFill>
                  <a:srgbClr val="FF0000"/>
                </a:solidFill>
              </a:rPr>
              <a:t>14-ти Национален </a:t>
            </a:r>
            <a:r>
              <a:rPr lang="bg-BG" b="1" dirty="0">
                <a:solidFill>
                  <a:srgbClr val="FF0000"/>
                </a:solidFill>
              </a:rPr>
              <a:t>конгрес по </a:t>
            </a:r>
            <a:r>
              <a:rPr lang="bg-BG" b="1" dirty="0" smtClean="0">
                <a:solidFill>
                  <a:srgbClr val="FF0000"/>
                </a:solidFill>
              </a:rPr>
              <a:t>педиатрия</a:t>
            </a:r>
          </a:p>
          <a:p>
            <a:pPr marL="0" indent="0">
              <a:buNone/>
            </a:pPr>
            <a:r>
              <a:rPr lang="bg-BG" b="1" dirty="0" smtClean="0"/>
              <a:t>	</a:t>
            </a:r>
            <a:r>
              <a:rPr lang="en-US" b="1" i="1" dirty="0" smtClean="0"/>
              <a:t>27-30 </a:t>
            </a:r>
            <a:r>
              <a:rPr lang="bg-BG" b="1" i="1" dirty="0" smtClean="0"/>
              <a:t>септември 2018, Боровец</a:t>
            </a:r>
            <a:endParaRPr lang="en-GB" b="1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2978-45A8-4737-BB55-28D220498D73}" type="datetime1">
              <a:rPr lang="bg-BG" smtClean="0"/>
              <a:t>19.10.2017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48</a:t>
            </a:fld>
            <a:endParaRPr lang="bg-BG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801808"/>
              </p:ext>
            </p:extLst>
          </p:nvPr>
        </p:nvGraphicFramePr>
        <p:xfrm>
          <a:off x="107504" y="116632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170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981200"/>
          </a:xfrm>
        </p:spPr>
        <p:txBody>
          <a:bodyPr>
            <a:normAutofit fontScale="90000"/>
          </a:bodyPr>
          <a:lstStyle/>
          <a:p>
            <a:r>
              <a:rPr lang="bg-BG" sz="4000" b="1" dirty="0" smtClean="0">
                <a:solidFill>
                  <a:srgbClr val="C00000"/>
                </a:solidFill>
              </a:rPr>
              <a:t/>
            </a:r>
            <a:br>
              <a:rPr lang="bg-BG" sz="4000" b="1" dirty="0" smtClean="0">
                <a:solidFill>
                  <a:srgbClr val="C00000"/>
                </a:solidFill>
              </a:rPr>
            </a:br>
            <a:r>
              <a:rPr lang="bg-BG" sz="4000" b="1" dirty="0" smtClean="0">
                <a:solidFill>
                  <a:srgbClr val="C00000"/>
                </a:solidFill>
              </a:rPr>
              <a:t>Национален </a:t>
            </a:r>
            <a:r>
              <a:rPr lang="bg-BG" sz="4000" b="1" dirty="0">
                <a:solidFill>
                  <a:srgbClr val="C00000"/>
                </a:solidFill>
              </a:rPr>
              <a:t>конгрес по педиатрия </a:t>
            </a:r>
            <a:r>
              <a:rPr lang="en-US" sz="4000" b="1" dirty="0">
                <a:solidFill>
                  <a:srgbClr val="C00000"/>
                </a:solidFill>
              </a:rPr>
              <a:t> - </a:t>
            </a:r>
            <a:r>
              <a:rPr lang="bg-BG" sz="4000" b="1" dirty="0" smtClean="0">
                <a:solidFill>
                  <a:srgbClr val="C00000"/>
                </a:solidFill>
              </a:rPr>
              <a:t>Боровец</a:t>
            </a:r>
            <a:r>
              <a:rPr lang="en-US" sz="4000" b="1" dirty="0">
                <a:solidFill>
                  <a:srgbClr val="C00000"/>
                </a:solidFill>
              </a:rPr>
              <a:t> 27-30 </a:t>
            </a:r>
            <a:r>
              <a:rPr lang="bg-BG" sz="4000" b="1" dirty="0">
                <a:solidFill>
                  <a:srgbClr val="C00000"/>
                </a:solidFill>
              </a:rPr>
              <a:t>септември </a:t>
            </a:r>
            <a:r>
              <a:rPr lang="bg-BG" sz="4000" b="1" dirty="0" smtClean="0">
                <a:solidFill>
                  <a:srgbClr val="C00000"/>
                </a:solidFill>
              </a:rPr>
              <a:t>2018</a:t>
            </a:r>
            <a:br>
              <a:rPr lang="bg-BG" sz="4000" b="1" dirty="0" smtClean="0">
                <a:solidFill>
                  <a:srgbClr val="C00000"/>
                </a:solidFill>
              </a:rPr>
            </a:br>
            <a:r>
              <a:rPr lang="bg-BG" sz="4000" b="1" dirty="0" smtClean="0">
                <a:solidFill>
                  <a:srgbClr val="008000"/>
                </a:solidFill>
              </a:rPr>
              <a:t>Какво по-различно ?</a:t>
            </a:r>
            <a:br>
              <a:rPr lang="bg-BG" sz="4000" b="1" dirty="0" smtClean="0">
                <a:solidFill>
                  <a:srgbClr val="008000"/>
                </a:solidFill>
              </a:rPr>
            </a:br>
            <a:r>
              <a:rPr lang="en-GB" b="1" dirty="0"/>
              <a:t/>
            </a:r>
            <a:br>
              <a:rPr lang="en-GB" b="1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839200" cy="3916363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2060"/>
                </a:solidFill>
              </a:rPr>
              <a:t>По-широко международно участие</a:t>
            </a:r>
          </a:p>
          <a:p>
            <a:r>
              <a:rPr lang="bg-BG" b="1" dirty="0" smtClean="0">
                <a:solidFill>
                  <a:srgbClr val="008000"/>
                </a:solidFill>
              </a:rPr>
              <a:t>Сесии за професионалисти по здравни грижи</a:t>
            </a:r>
          </a:p>
          <a:p>
            <a:r>
              <a:rPr lang="bg-BG" b="1" dirty="0" smtClean="0">
                <a:solidFill>
                  <a:srgbClr val="FF0000"/>
                </a:solidFill>
              </a:rPr>
              <a:t>Продължение на парламентарната дискусия за детското здравзеопазване</a:t>
            </a:r>
          </a:p>
          <a:p>
            <a:r>
              <a:rPr lang="bg-BG" b="1" dirty="0" smtClean="0">
                <a:solidFill>
                  <a:srgbClr val="3333FF"/>
                </a:solidFill>
              </a:rPr>
              <a:t>Срещи с родителски организации</a:t>
            </a:r>
          </a:p>
          <a:p>
            <a:r>
              <a:rPr lang="bg-BG" b="1" dirty="0" smtClean="0"/>
              <a:t>Обучителен курс за млади лекари</a:t>
            </a:r>
          </a:p>
          <a:p>
            <a:endParaRPr lang="bg-BG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14E3-B9AB-40EE-8224-B8BD91BE012F}" type="datetime1">
              <a:rPr lang="bg-BG" smtClean="0"/>
              <a:t>19.10.2017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49</a:t>
            </a:fld>
            <a:endParaRPr lang="bg-BG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147366"/>
              </p:ext>
            </p:extLst>
          </p:nvPr>
        </p:nvGraphicFramePr>
        <p:xfrm>
          <a:off x="107504" y="116632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50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bg-BG" b="1" dirty="0" smtClean="0">
                <a:solidFill>
                  <a:srgbClr val="0000FF"/>
                </a:solidFill>
              </a:rPr>
              <a:t>Детска смъртност (до 1 година)</a:t>
            </a:r>
            <a:endParaRPr lang="bg-BG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96943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B0BA-73EE-49AC-A1B6-4DF2639602D1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5</a:t>
            </a:fld>
            <a:endParaRPr lang="bg-BG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016818"/>
              </p:ext>
            </p:extLst>
          </p:nvPr>
        </p:nvGraphicFramePr>
        <p:xfrm>
          <a:off x="29776" y="116632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r:id="rId4" imgW="914400" imgH="914400" progId="">
                  <p:embed/>
                </p:oleObj>
              </mc:Choice>
              <mc:Fallback>
                <p:oleObj r:id="rId4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76" y="116632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411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F0CD-4BB2-4F5D-B05B-E2076A3A1C3D}" type="datetime1">
              <a:rPr lang="bg-BG" smtClean="0"/>
              <a:t>19.10.2017 г.</a:t>
            </a:fld>
            <a:endParaRPr lang="bg-B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50</a:t>
            </a:fld>
            <a:endParaRPr lang="bg-BG"/>
          </a:p>
        </p:txBody>
      </p:sp>
      <p:pic>
        <p:nvPicPr>
          <p:cNvPr id="3" name="Picture 2" descr="E:\03_FOTOS_SUMMARY\image-0-02-05-1b881418f8527e7ffe37240e9d2f8fae74f47709a5111006e436fb9dfa70b7db-V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3" y="234752"/>
            <a:ext cx="5112568" cy="64807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293047"/>
              </p:ext>
            </p:extLst>
          </p:nvPr>
        </p:nvGraphicFramePr>
        <p:xfrm>
          <a:off x="6296308" y="1196752"/>
          <a:ext cx="16573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r:id="rId4" imgW="914400" imgH="914400" progId="">
                  <p:embed/>
                </p:oleObj>
              </mc:Choice>
              <mc:Fallback>
                <p:oleObj r:id="rId4" imgW="914400" imgH="9144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308" y="1196752"/>
                        <a:ext cx="16573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3" descr="E:\03_FOTOS_SUMMARY\image-0-02-05-3fdbf21f3a408cd3b989a133891515d814a02c24fa42905be718a88168b3f67b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23" y="3068960"/>
            <a:ext cx="3723878" cy="36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08" y="116632"/>
            <a:ext cx="3753350" cy="139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1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2016</a:t>
            </a:r>
            <a:endParaRPr lang="bg-BG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058887"/>
              </p:ext>
            </p:extLst>
          </p:nvPr>
        </p:nvGraphicFramePr>
        <p:xfrm>
          <a:off x="251520" y="1600200"/>
          <a:ext cx="843528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/>
                <a:gridCol w="21705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3200" dirty="0" smtClean="0"/>
                        <a:t>Причини за смърт</a:t>
                      </a:r>
                      <a:endParaRPr lang="bg-B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3200" dirty="0" smtClean="0"/>
                        <a:t>%</a:t>
                      </a:r>
                      <a:endParaRPr lang="bg-BG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3200" b="1" dirty="0" smtClean="0">
                          <a:solidFill>
                            <a:srgbClr val="FF0000"/>
                          </a:solidFill>
                        </a:rPr>
                        <a:t>Перинатален период</a:t>
                      </a:r>
                      <a:endParaRPr lang="bg-BG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3200" b="1" dirty="0" smtClean="0">
                          <a:solidFill>
                            <a:srgbClr val="FF0000"/>
                          </a:solidFill>
                        </a:rPr>
                        <a:t>48,5</a:t>
                      </a:r>
                      <a:endParaRPr lang="bg-BG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3200" b="1" dirty="0" smtClean="0">
                          <a:solidFill>
                            <a:srgbClr val="FF0000"/>
                          </a:solidFill>
                        </a:rPr>
                        <a:t>Вродени аномалии</a:t>
                      </a:r>
                      <a:endParaRPr lang="bg-BG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3200" b="1" dirty="0" smtClean="0">
                          <a:solidFill>
                            <a:srgbClr val="FF0000"/>
                          </a:solidFill>
                        </a:rPr>
                        <a:t>23,6</a:t>
                      </a:r>
                      <a:endParaRPr lang="bg-BG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Болети на дихателната система</a:t>
                      </a:r>
                      <a:endParaRPr lang="bg-BG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3200" b="1" dirty="0" smtClean="0"/>
                        <a:t>9,7</a:t>
                      </a:r>
                      <a:endParaRPr lang="bg-BG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Болести на кръвообращението</a:t>
                      </a:r>
                      <a:endParaRPr lang="bg-BG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3200" b="1" dirty="0" smtClean="0"/>
                        <a:t>4,5</a:t>
                      </a:r>
                      <a:endParaRPr lang="bg-BG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3200" b="1" dirty="0" smtClean="0"/>
                        <a:t>Всички останали</a:t>
                      </a:r>
                      <a:endParaRPr lang="bg-BG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3200" b="1" dirty="0" smtClean="0"/>
                        <a:t>13,7</a:t>
                      </a:r>
                      <a:endParaRPr lang="bg-BG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A4-1D46-48D4-A766-276B526F3E97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6</a:t>
            </a:fld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2123728" y="5373216"/>
            <a:ext cx="4680520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7200" b="1" dirty="0" smtClean="0">
                <a:solidFill>
                  <a:schemeClr val="tx1"/>
                </a:solidFill>
              </a:rPr>
              <a:t>72,1 %</a:t>
            </a:r>
            <a:endParaRPr lang="bg-BG" sz="7200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28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bg-BG" b="1" dirty="0" smtClean="0">
                <a:solidFill>
                  <a:srgbClr val="0000FF"/>
                </a:solidFill>
              </a:rPr>
              <a:t>Детска смъртност (до 1 год) 2016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065315"/>
          </a:xfrm>
        </p:spPr>
        <p:txBody>
          <a:bodyPr>
            <a:normAutofit/>
          </a:bodyPr>
          <a:lstStyle/>
          <a:p>
            <a:r>
              <a:rPr lang="bg-BG" sz="4400" b="1" dirty="0" smtClean="0">
                <a:solidFill>
                  <a:srgbClr val="FF0000"/>
                </a:solidFill>
              </a:rPr>
              <a:t>6,5 </a:t>
            </a:r>
            <a:r>
              <a:rPr lang="bg-BG" sz="4400" b="1" dirty="0">
                <a:solidFill>
                  <a:srgbClr val="FF0000"/>
                </a:solidFill>
              </a:rPr>
              <a:t>на </a:t>
            </a:r>
            <a:r>
              <a:rPr lang="bg-BG" sz="4400" b="1" dirty="0" smtClean="0">
                <a:solidFill>
                  <a:srgbClr val="FF0000"/>
                </a:solidFill>
              </a:rPr>
              <a:t>1000</a:t>
            </a:r>
            <a:endParaRPr lang="bg-BG" sz="4400" dirty="0">
              <a:solidFill>
                <a:srgbClr val="FF0000"/>
              </a:solidFill>
            </a:endParaRPr>
          </a:p>
          <a:p>
            <a:r>
              <a:rPr lang="bg-BG" sz="4400" b="1" dirty="0"/>
              <a:t>Регионални различия - 4-5 </a:t>
            </a:r>
            <a:r>
              <a:rPr lang="bg-BG" sz="4400" b="1" dirty="0" smtClean="0"/>
              <a:t>пъти</a:t>
            </a:r>
            <a:endParaRPr lang="bg-BG" sz="4400" b="1" dirty="0"/>
          </a:p>
          <a:p>
            <a:r>
              <a:rPr lang="bg-BG" sz="4400" b="1" dirty="0" smtClean="0"/>
              <a:t>В </a:t>
            </a:r>
            <a:r>
              <a:rPr lang="bg-BG" sz="4400" b="1" dirty="0"/>
              <a:t>селата </a:t>
            </a:r>
            <a:r>
              <a:rPr lang="bg-BG" sz="4400" b="1" dirty="0" smtClean="0"/>
              <a:t>- 30-40 </a:t>
            </a:r>
            <a:r>
              <a:rPr lang="bg-BG" sz="4400" b="1" dirty="0"/>
              <a:t>% </a:t>
            </a:r>
            <a:r>
              <a:rPr lang="bg-BG" sz="4400" b="1" dirty="0" smtClean="0"/>
              <a:t>по-висока</a:t>
            </a:r>
            <a:endParaRPr lang="bg-BG" sz="4400" b="1" dirty="0"/>
          </a:p>
          <a:p>
            <a:r>
              <a:rPr lang="bg-BG" sz="4400" b="1" dirty="0" smtClean="0">
                <a:solidFill>
                  <a:srgbClr val="00B050"/>
                </a:solidFill>
              </a:rPr>
              <a:t>София - 2.5 </a:t>
            </a:r>
            <a:r>
              <a:rPr lang="bg-BG" sz="4400" b="1" dirty="0">
                <a:solidFill>
                  <a:srgbClr val="00B050"/>
                </a:solidFill>
              </a:rPr>
              <a:t>на </a:t>
            </a:r>
            <a:r>
              <a:rPr lang="bg-BG" sz="4400" b="1" dirty="0" smtClean="0">
                <a:solidFill>
                  <a:srgbClr val="00B050"/>
                </a:solidFill>
              </a:rPr>
              <a:t>1000</a:t>
            </a:r>
            <a:endParaRPr lang="bg-BG" sz="4400" b="1" dirty="0">
              <a:solidFill>
                <a:srgbClr val="00B050"/>
              </a:solidFill>
            </a:endParaRPr>
          </a:p>
          <a:p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DE52-A2B6-493A-B154-704356EE991B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7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98542"/>
              </p:ext>
            </p:extLst>
          </p:nvPr>
        </p:nvGraphicFramePr>
        <p:xfrm>
          <a:off x="24384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" y="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46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/>
          <a:lstStyle/>
          <a:p>
            <a:r>
              <a:rPr lang="bg-BG" b="1" dirty="0" smtClean="0">
                <a:solidFill>
                  <a:srgbClr val="0000FF"/>
                </a:solidFill>
              </a:rPr>
              <a:t>Детска смъртност (до 1 год) 2016</a:t>
            </a:r>
            <a:endParaRPr lang="bg-BG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569371"/>
          </a:xfrm>
        </p:spPr>
        <p:txBody>
          <a:bodyPr>
            <a:normAutofit/>
          </a:bodyPr>
          <a:lstStyle/>
          <a:p>
            <a:r>
              <a:rPr lang="bg-BG" sz="4400" b="1" dirty="0" smtClean="0">
                <a:solidFill>
                  <a:srgbClr val="C00000"/>
                </a:solidFill>
              </a:rPr>
              <a:t>6,5 </a:t>
            </a:r>
            <a:r>
              <a:rPr lang="bg-BG" sz="4400" b="1" dirty="0">
                <a:solidFill>
                  <a:srgbClr val="C00000"/>
                </a:solidFill>
              </a:rPr>
              <a:t>на </a:t>
            </a:r>
            <a:r>
              <a:rPr lang="bg-BG" sz="4400" b="1" dirty="0" smtClean="0">
                <a:solidFill>
                  <a:srgbClr val="C00000"/>
                </a:solidFill>
              </a:rPr>
              <a:t>1000</a:t>
            </a:r>
          </a:p>
          <a:p>
            <a:r>
              <a:rPr lang="bg-BG" sz="3600" b="1" dirty="0" smtClean="0">
                <a:solidFill>
                  <a:srgbClr val="0000FF"/>
                </a:solidFill>
              </a:rPr>
              <a:t>Преодоляване на проблемите ?</a:t>
            </a:r>
            <a:endParaRPr lang="bg-BG" sz="3600" dirty="0">
              <a:solidFill>
                <a:srgbClr val="0000FF"/>
              </a:solidFill>
            </a:endParaRPr>
          </a:p>
          <a:p>
            <a:r>
              <a:rPr lang="bg-BG" sz="3600" b="1" dirty="0" smtClean="0"/>
              <a:t>Задълбочен анализ на причините за смърт – индивидуален подход !</a:t>
            </a:r>
          </a:p>
          <a:p>
            <a:r>
              <a:rPr lang="bg-BG" sz="3600" b="1" dirty="0" smtClean="0">
                <a:solidFill>
                  <a:srgbClr val="00B050"/>
                </a:solidFill>
              </a:rPr>
              <a:t>Разработка на конкретни мерки по региони</a:t>
            </a:r>
          </a:p>
          <a:p>
            <a:endParaRPr lang="bg-BG" sz="4400" b="1" dirty="0"/>
          </a:p>
          <a:p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F07D-214D-4A77-A902-690AE081A255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8</a:t>
            </a:fld>
            <a:endParaRPr lang="bg-BG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" y="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858218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</a:rPr>
              <a:t>Програма за подобряване на майчиното и детско здравеопазване 2014-2016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6" cy="396044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0000FF"/>
                </a:solidFill>
              </a:rPr>
              <a:t>Дефицит в управлението на програмата</a:t>
            </a:r>
          </a:p>
          <a:p>
            <a:r>
              <a:rPr lang="bg-BG" sz="3600" b="1" dirty="0" smtClean="0"/>
              <a:t>В МЗ </a:t>
            </a:r>
            <a:r>
              <a:rPr lang="bg-BG" sz="3600" b="1" dirty="0" smtClean="0">
                <a:solidFill>
                  <a:srgbClr val="C00000"/>
                </a:solidFill>
              </a:rPr>
              <a:t>няма структура </a:t>
            </a:r>
            <a:r>
              <a:rPr lang="bg-BG" sz="3600" b="1" dirty="0" smtClean="0"/>
              <a:t>управляваща политиките в сферата на майчиното и детско здравеопазване ?</a:t>
            </a:r>
            <a:endParaRPr lang="bg-BG" b="1" dirty="0"/>
          </a:p>
          <a:p>
            <a:r>
              <a:rPr lang="bg-BG" sz="3600" b="1" dirty="0" smtClean="0">
                <a:solidFill>
                  <a:srgbClr val="0000FF"/>
                </a:solidFill>
              </a:rPr>
              <a:t>Недостатъчно взаимодействие с професионалните сдружения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70E7-4644-4CEF-A553-F6106272D9A2}" type="datetime1">
              <a:rPr lang="bg-BG" smtClean="0"/>
              <a:t>19.10.2017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2E39-1C73-4122-8CBC-39F25ACF38BD}" type="slidenum">
              <a:rPr lang="bg-BG" smtClean="0"/>
              <a:t>9</a:t>
            </a:fld>
            <a:endParaRPr lang="bg-B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800429"/>
              </p:ext>
            </p:extLst>
          </p:nvPr>
        </p:nvGraphicFramePr>
        <p:xfrm>
          <a:off x="35432" y="22104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r:id="rId3" imgW="914400" imgH="914400" progId="">
                  <p:embed/>
                </p:oleObj>
              </mc:Choice>
              <mc:Fallback>
                <p:oleObj r:id="rId3" imgW="914400" imgH="91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2" y="22104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13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1212</TotalTime>
  <Words>1462</Words>
  <Application>Microsoft Office PowerPoint</Application>
  <PresentationFormat>On-screen Show (4:3)</PresentationFormat>
  <Paragraphs>386</Paragraphs>
  <Slides>50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Проблеми на детското здравеопазване в Република България - През погледа на българските педиатри </vt:lpstr>
      <vt:lpstr>PowerPoint Presentation</vt:lpstr>
      <vt:lpstr>Проблеми на детското здравеопазване</vt:lpstr>
      <vt:lpstr>Проблеми на детското здравеопазване</vt:lpstr>
      <vt:lpstr>Детска смъртност (до 1 година)</vt:lpstr>
      <vt:lpstr>2016</vt:lpstr>
      <vt:lpstr>Детска смъртност (до 1 год) 2016</vt:lpstr>
      <vt:lpstr>Детска смъртност (до 1 год) 2016</vt:lpstr>
      <vt:lpstr>Програма за подобряване на майчиното и детско здравеопазване 2014-2016</vt:lpstr>
      <vt:lpstr>PowerPoint Presentation</vt:lpstr>
      <vt:lpstr>Европейска академия по педиатрия</vt:lpstr>
      <vt:lpstr>Основно обучение по педиатрия - ключови елементи </vt:lpstr>
      <vt:lpstr>Основно обучение по педиатрия - ключови елементи </vt:lpstr>
      <vt:lpstr>Основно обучение по педиатрия - ключови елементи </vt:lpstr>
      <vt:lpstr>Изисквания към програмата за обучение</vt:lpstr>
      <vt:lpstr>Продължителност  на специализацията  </vt:lpstr>
      <vt:lpstr>Предложения във връзка с обучението</vt:lpstr>
      <vt:lpstr>Обучение - квалификация</vt:lpstr>
      <vt:lpstr>Качеството на комуникацията с родителите и тяхното болно дете</vt:lpstr>
      <vt:lpstr>Анализ на ИА”Медицински одит”</vt:lpstr>
      <vt:lpstr>Качество на комуникацията</vt:lpstr>
      <vt:lpstr>Качество на комуникацията</vt:lpstr>
      <vt:lpstr>PowerPoint Presentation</vt:lpstr>
      <vt:lpstr>Разходи НЗОК средногодишно (2015-2016)</vt:lpstr>
      <vt:lpstr>PowerPoint Presentation</vt:lpstr>
      <vt:lpstr>Финасиране </vt:lpstr>
      <vt:lpstr>Финасиране </vt:lpstr>
      <vt:lpstr>Финасиране </vt:lpstr>
      <vt:lpstr>Финасиране </vt:lpstr>
      <vt:lpstr>Финанси - НЗОК</vt:lpstr>
      <vt:lpstr>Финасиране </vt:lpstr>
      <vt:lpstr>НЗОК </vt:lpstr>
      <vt:lpstr>Стандарт за спешни състояния в педиатрията</vt:lpstr>
      <vt:lpstr>Други важни въпроси</vt:lpstr>
      <vt:lpstr>Други важни въпроси</vt:lpstr>
      <vt:lpstr>Други важни въпроси</vt:lpstr>
      <vt:lpstr>Национална програма за оптимизиране на ваксинопрофилактиката в Република България</vt:lpstr>
      <vt:lpstr>Съдържание на програмата</vt:lpstr>
      <vt:lpstr>Съдържание на програмата</vt:lpstr>
      <vt:lpstr>Съдържание на програмата</vt:lpstr>
      <vt:lpstr>Детски здравен парк София</vt:lpstr>
      <vt:lpstr>Детски здравен парк София Символ !</vt:lpstr>
      <vt:lpstr>Санаториуми, хосписи, болници за долекуване на деца</vt:lpstr>
      <vt:lpstr>Училищно здравеопазване</vt:lpstr>
      <vt:lpstr>Електронно здравеопазване</vt:lpstr>
      <vt:lpstr>Експертни срещи</vt:lpstr>
      <vt:lpstr>Експертни срещи в проект</vt:lpstr>
      <vt:lpstr>Други важни предстоящи събития</vt:lpstr>
      <vt:lpstr> Национален конгрес по педиатрия  - Боровец 27-30 септември 2018 Какво по-различно ?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на детското здравеопазване в Република България През погледа на българските педиатри</dc:title>
  <dc:creator>User</dc:creator>
  <cp:lastModifiedBy>User</cp:lastModifiedBy>
  <cp:revision>45</cp:revision>
  <cp:lastPrinted>2017-10-19T08:46:59Z</cp:lastPrinted>
  <dcterms:created xsi:type="dcterms:W3CDTF">2017-10-16T09:57:44Z</dcterms:created>
  <dcterms:modified xsi:type="dcterms:W3CDTF">2017-10-19T09:04:52Z</dcterms:modified>
</cp:coreProperties>
</file>